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64" r:id="rId3"/>
    <p:sldId id="257" r:id="rId4"/>
    <p:sldId id="270" r:id="rId5"/>
    <p:sldId id="278" r:id="rId6"/>
    <p:sldId id="289" r:id="rId7"/>
    <p:sldId id="279" r:id="rId8"/>
    <p:sldId id="258" r:id="rId9"/>
    <p:sldId id="287" r:id="rId10"/>
    <p:sldId id="286" r:id="rId11"/>
    <p:sldId id="288" r:id="rId12"/>
    <p:sldId id="292" r:id="rId13"/>
    <p:sldId id="293" r:id="rId14"/>
    <p:sldId id="294" r:id="rId15"/>
    <p:sldId id="295" r:id="rId16"/>
    <p:sldId id="291" r:id="rId17"/>
    <p:sldId id="284" r:id="rId18"/>
    <p:sldId id="285" r:id="rId19"/>
    <p:sldId id="290" r:id="rId20"/>
    <p:sldId id="267" r:id="rId21"/>
    <p:sldId id="271" r:id="rId22"/>
    <p:sldId id="280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89321"/>
  </p:normalViewPr>
  <p:slideViewPr>
    <p:cSldViewPr snapToGrid="0" snapToObjects="1">
      <p:cViewPr>
        <p:scale>
          <a:sx n="71" d="100"/>
          <a:sy n="71" d="100"/>
        </p:scale>
        <p:origin x="920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2468D-5254-5948-B525-09D447CE1B77}" type="datetimeFigureOut">
              <a:rPr lang="en-US" smtClean="0"/>
              <a:t>10/8/22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2275-AE2E-B546-A55F-A3859B923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73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ratheeshbennet.medium.com/static-library-vs-dynamic-library-in-ios-55478ed53a03#:~:text=The%20Apple%20recommendation%20is%20using,use%20too%20many%20dynamic%20libraries.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documentation/xcode/specifying-your-apps-launch-screen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vanderlee.com/xcode/launch-screen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llnessliving.com/knowledge-sharing/knowledge-base/enrolling-apple-developer-program-organization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apple.com/support/roles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nbespalov.com/2019/02/17/xcode-target-dependencies.htm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Static Library vs Dynamic Library in iOS | by Pratheesh Bennet | Medium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52275-AE2E-B546-A55F-A3859B9239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98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Specifying your app’s launch screen | Apple Developer Documentation</a:t>
            </a:r>
            <a:endParaRPr lang="en-US" dirty="0"/>
          </a:p>
          <a:p>
            <a:r>
              <a:rPr lang="en-US" dirty="0">
                <a:hlinkClick r:id="rId4"/>
              </a:rPr>
              <a:t>Launch screens in Xcode: All the options explained - SwiftLee (avanderlee.com)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DFE2E-43E1-074A-8146-9C889C7EE4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79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DFE2E-43E1-074A-8146-9C889C7EE4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97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52275-AE2E-B546-A55F-A3859B9239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57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52275-AE2E-B546-A55F-A3859B9239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4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Enrolling into the Apple Developer Program as an organization | WellnessLiving</a:t>
            </a:r>
            <a:endParaRPr lang="en-US" dirty="0"/>
          </a:p>
          <a:p>
            <a:r>
              <a:rPr lang="en-US" dirty="0">
                <a:hlinkClick r:id="rId4"/>
              </a:rPr>
              <a:t>Apple Developer Program Roles - Support - Apple Developer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52275-AE2E-B546-A55F-A3859B9239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89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Xcode Target Dependencies | Dmitry’s Blog (dnbespalov.com)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52275-AE2E-B546-A55F-A3859B9239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75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9090E-1B20-5342-B9A3-4942058F91C3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3168-1273-9B4A-9CC5-D6015D604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67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9090E-1B20-5342-B9A3-4942058F91C3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3168-1273-9B4A-9CC5-D6015D604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9090E-1B20-5342-B9A3-4942058F91C3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3168-1273-9B4A-9CC5-D6015D604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01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9090E-1B20-5342-B9A3-4942058F91C3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3168-1273-9B4A-9CC5-D6015D604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71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9090E-1B20-5342-B9A3-4942058F91C3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3168-1273-9B4A-9CC5-D6015D604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17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9090E-1B20-5342-B9A3-4942058F91C3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3168-1273-9B4A-9CC5-D6015D604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7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9090E-1B20-5342-B9A3-4942058F91C3}" type="datetimeFigureOut">
              <a:rPr lang="en-US" smtClean="0"/>
              <a:t>10/8/22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3168-1273-9B4A-9CC5-D6015D604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64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9090E-1B20-5342-B9A3-4942058F91C3}" type="datetimeFigureOut">
              <a:rPr lang="en-US" smtClean="0"/>
              <a:t>10/8/22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3168-1273-9B4A-9CC5-D6015D604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5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9090E-1B20-5342-B9A3-4942058F91C3}" type="datetimeFigureOut">
              <a:rPr lang="en-US" smtClean="0"/>
              <a:t>10/8/22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3168-1273-9B4A-9CC5-D6015D604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29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9090E-1B20-5342-B9A3-4942058F91C3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3168-1273-9B4A-9CC5-D6015D604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20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9090E-1B20-5342-B9A3-4942058F91C3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3168-1273-9B4A-9CC5-D6015D604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7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9090E-1B20-5342-B9A3-4942058F91C3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13168-1273-9B4A-9CC5-D6015D604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95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8.tiff"/><Relationship Id="rId18" Type="http://schemas.openxmlformats.org/officeDocument/2006/relationships/image" Target="../media/image23.tiff"/><Relationship Id="rId3" Type="http://schemas.openxmlformats.org/officeDocument/2006/relationships/image" Target="../media/image8.png"/><Relationship Id="rId7" Type="http://schemas.openxmlformats.org/officeDocument/2006/relationships/image" Target="../media/image12.tiff"/><Relationship Id="rId12" Type="http://schemas.openxmlformats.org/officeDocument/2006/relationships/image" Target="../media/image17.tiff"/><Relationship Id="rId17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5" Type="http://schemas.openxmlformats.org/officeDocument/2006/relationships/image" Target="../media/image2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Relationship Id="rId14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3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EB673-57AA-BD40-9FD5-8EBA7659E5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61B49-A711-C649-A238-CF5DE7EE9A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71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771DA4-E2EA-614A-9239-2EFC3CBF5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187" y="452438"/>
            <a:ext cx="5428787" cy="823912"/>
          </a:xfrm>
        </p:spPr>
        <p:txBody>
          <a:bodyPr>
            <a:normAutofit/>
          </a:bodyPr>
          <a:lstStyle/>
          <a:p>
            <a:r>
              <a:rPr lang="en-US" sz="4000" dirty="0"/>
              <a:t>*.</a:t>
            </a: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XIB</a:t>
            </a:r>
            <a:r>
              <a:rPr lang="en-US" sz="4000" dirty="0"/>
              <a:t> </a:t>
            </a:r>
            <a:r>
              <a:rPr lang="en-US" sz="2800" b="0" i="1" dirty="0"/>
              <a:t>(or NIB)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F69BE37-A653-1047-82BB-82BE5DDDA9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8187" y="1299345"/>
            <a:ext cx="5428787" cy="363859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60374D-F086-7B4A-8BE3-739B07B4B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625" y="452438"/>
            <a:ext cx="5183188" cy="823912"/>
          </a:xfrm>
        </p:spPr>
        <p:txBody>
          <a:bodyPr>
            <a:normAutofit/>
          </a:bodyPr>
          <a:lstStyle/>
          <a:p>
            <a:r>
              <a:rPr lang="en-US" sz="4000" dirty="0"/>
              <a:t>*.</a:t>
            </a: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Storyboard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06CB372-526B-3445-9B31-747B3A42F09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70625" y="1299345"/>
            <a:ext cx="5183188" cy="3638597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C7549F6-7F02-EA46-8BC0-BD3CB2D062D6}"/>
              </a:ext>
            </a:extLst>
          </p:cNvPr>
          <p:cNvSpPr txBox="1">
            <a:spLocks/>
          </p:cNvSpPr>
          <p:nvPr/>
        </p:nvSpPr>
        <p:spPr>
          <a:xfrm>
            <a:off x="738187" y="5099094"/>
            <a:ext cx="5428787" cy="6207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err="1"/>
              <a:t>Chứa</a:t>
            </a:r>
            <a:r>
              <a:rPr lang="en-US" sz="2000" b="0" dirty="0"/>
              <a:t> </a:t>
            </a:r>
            <a:r>
              <a:rPr lang="en-US" sz="2000" b="0" dirty="0" err="1"/>
              <a:t>thiết</a:t>
            </a:r>
            <a:r>
              <a:rPr lang="en-US" sz="2000" b="0" dirty="0"/>
              <a:t> </a:t>
            </a:r>
            <a:r>
              <a:rPr lang="en-US" sz="2000" b="0" dirty="0" err="1"/>
              <a:t>kế</a:t>
            </a:r>
            <a:r>
              <a:rPr lang="en-US" sz="2000" b="0" dirty="0"/>
              <a:t> 1 view </a:t>
            </a:r>
            <a:r>
              <a:rPr lang="en-US" sz="2000" b="0" dirty="0" err="1"/>
              <a:t>đơn</a:t>
            </a:r>
            <a:endParaRPr lang="en-US" sz="2000" b="0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97F7875-A5E0-2543-821A-70038A02DB6A}"/>
              </a:ext>
            </a:extLst>
          </p:cNvPr>
          <p:cNvSpPr txBox="1">
            <a:spLocks/>
          </p:cNvSpPr>
          <p:nvPr/>
        </p:nvSpPr>
        <p:spPr>
          <a:xfrm>
            <a:off x="6270621" y="5103858"/>
            <a:ext cx="5157791" cy="6159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err="1"/>
              <a:t>Chứa</a:t>
            </a:r>
            <a:r>
              <a:rPr lang="en-US" sz="2000" b="0" dirty="0"/>
              <a:t> </a:t>
            </a:r>
            <a:r>
              <a:rPr lang="en-US" sz="2000" b="0" dirty="0" err="1"/>
              <a:t>thiết</a:t>
            </a:r>
            <a:r>
              <a:rPr lang="en-US" sz="2000" b="0" dirty="0"/>
              <a:t> </a:t>
            </a:r>
            <a:r>
              <a:rPr lang="en-US" sz="2000" b="0" dirty="0" err="1"/>
              <a:t>kế</a:t>
            </a:r>
            <a:r>
              <a:rPr lang="en-US" sz="2000" b="0" dirty="0"/>
              <a:t> </a:t>
            </a:r>
            <a:r>
              <a:rPr lang="en-US" sz="2000" b="0" dirty="0" err="1"/>
              <a:t>nhiều</a:t>
            </a:r>
            <a:r>
              <a:rPr lang="en-US" sz="2000" b="0" dirty="0"/>
              <a:t> view, navigation </a:t>
            </a:r>
            <a:r>
              <a:rPr lang="en-US" sz="2000" b="0" dirty="0" err="1"/>
              <a:t>giữa</a:t>
            </a:r>
            <a:r>
              <a:rPr lang="en-US" sz="2000" b="0" dirty="0"/>
              <a:t> </a:t>
            </a:r>
            <a:r>
              <a:rPr lang="en-US" sz="2000" b="0" dirty="0" err="1"/>
              <a:t>các</a:t>
            </a:r>
            <a:r>
              <a:rPr lang="en-US" sz="2000" b="0" dirty="0"/>
              <a:t> screen.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AA22FA6-2AC5-884D-94FA-38859131B18A}"/>
              </a:ext>
            </a:extLst>
          </p:cNvPr>
          <p:cNvSpPr txBox="1">
            <a:spLocks/>
          </p:cNvSpPr>
          <p:nvPr/>
        </p:nvSpPr>
        <p:spPr>
          <a:xfrm>
            <a:off x="738187" y="5805536"/>
            <a:ext cx="10690225" cy="9850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Format XML </a:t>
            </a:r>
            <a:r>
              <a:rPr lang="en-US" sz="2000" b="0" dirty="0" err="1"/>
              <a:t>phức</a:t>
            </a:r>
            <a:r>
              <a:rPr lang="en-US" sz="2000" b="0" dirty="0"/>
              <a:t> </a:t>
            </a:r>
            <a:r>
              <a:rPr lang="en-US" sz="2000" b="0" dirty="0" err="1"/>
              <a:t>tạp</a:t>
            </a:r>
            <a:r>
              <a:rPr lang="en-US" sz="2000" b="0" dirty="0"/>
              <a:t>, </a:t>
            </a:r>
            <a:r>
              <a:rPr lang="en-US" sz="2000" b="0" dirty="0" err="1"/>
              <a:t>khó</a:t>
            </a:r>
            <a:r>
              <a:rPr lang="en-US" sz="2000" b="0" dirty="0"/>
              <a:t> resolve conflict </a:t>
            </a:r>
          </a:p>
          <a:p>
            <a:r>
              <a:rPr lang="en-US" sz="2000" b="0" dirty="0"/>
              <a:t>=&gt; Developer </a:t>
            </a:r>
            <a:r>
              <a:rPr lang="en-US" sz="2000" b="0" dirty="0" err="1"/>
              <a:t>thường</a:t>
            </a:r>
            <a:r>
              <a:rPr lang="en-US" sz="2000" b="0" dirty="0"/>
              <a:t> </a:t>
            </a:r>
            <a:r>
              <a:rPr lang="en-US" sz="2000" b="0" dirty="0" err="1"/>
              <a:t>dùng</a:t>
            </a:r>
            <a:r>
              <a:rPr lang="en-US" sz="2000" b="0" dirty="0"/>
              <a:t> XIB </a:t>
            </a:r>
            <a:r>
              <a:rPr lang="en-US" sz="2000" b="0" dirty="0" err="1"/>
              <a:t>để</a:t>
            </a:r>
            <a:r>
              <a:rPr lang="en-US" sz="2000" b="0" dirty="0"/>
              <a:t> </a:t>
            </a:r>
            <a:r>
              <a:rPr lang="en-US" sz="2000" b="0" dirty="0" err="1"/>
              <a:t>hạn</a:t>
            </a:r>
            <a:r>
              <a:rPr lang="en-US" sz="2000" b="0" dirty="0"/>
              <a:t> </a:t>
            </a:r>
            <a:r>
              <a:rPr lang="en-US" sz="2000" b="0" dirty="0" err="1"/>
              <a:t>chế</a:t>
            </a:r>
            <a:r>
              <a:rPr lang="en-US" sz="2000" b="0" dirty="0"/>
              <a:t> </a:t>
            </a:r>
            <a:r>
              <a:rPr lang="en-US" sz="2000" b="0" dirty="0" err="1"/>
              <a:t>việc</a:t>
            </a:r>
            <a:r>
              <a:rPr lang="en-US" sz="2000" b="0" dirty="0"/>
              <a:t> </a:t>
            </a:r>
            <a:r>
              <a:rPr lang="en-US" sz="2000" b="0" dirty="0" err="1"/>
              <a:t>giải</a:t>
            </a:r>
            <a:r>
              <a:rPr lang="en-US" sz="2000" b="0" dirty="0"/>
              <a:t> </a:t>
            </a:r>
            <a:r>
              <a:rPr lang="en-US" sz="2000" b="0" dirty="0" err="1"/>
              <a:t>quyết</a:t>
            </a:r>
            <a:r>
              <a:rPr lang="en-US" sz="2000" b="0" dirty="0"/>
              <a:t> conflict code.</a:t>
            </a:r>
          </a:p>
          <a:p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4089482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C65A03-18D3-7F4D-B292-D99CE247B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161541" y="3374416"/>
            <a:ext cx="3528111" cy="968100"/>
          </a:xfrm>
        </p:spPr>
        <p:txBody>
          <a:bodyPr/>
          <a:lstStyle/>
          <a:p>
            <a:r>
              <a:rPr lang="en-US" dirty="0"/>
              <a:t>Control Library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9064C6D-A493-3647-9D99-784DD76F78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24593" y="1253331"/>
            <a:ext cx="3528111" cy="4351338"/>
          </a:xfrm>
          <a:prstGeom prst="rect">
            <a:avLst/>
          </a:prstGeom>
          <a:ln w="12700">
            <a:solidFill>
              <a:schemeClr val="bg1">
                <a:lumMod val="65000"/>
                <a:lumOff val="35000"/>
              </a:schemeClr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582F619-2BB0-EB49-8A38-9343AD1113AF}"/>
              </a:ext>
            </a:extLst>
          </p:cNvPr>
          <p:cNvSpPr/>
          <p:nvPr/>
        </p:nvSpPr>
        <p:spPr>
          <a:xfrm>
            <a:off x="3686174" y="1192163"/>
            <a:ext cx="352428" cy="35242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A8C568D-A8D5-6E41-B86C-C783784BF212}"/>
              </a:ext>
            </a:extLst>
          </p:cNvPr>
          <p:cNvGrpSpPr/>
          <p:nvPr/>
        </p:nvGrpSpPr>
        <p:grpSpPr>
          <a:xfrm>
            <a:off x="5090731" y="1253331"/>
            <a:ext cx="3240000" cy="4007876"/>
            <a:chOff x="4680000" y="1839740"/>
            <a:chExt cx="3240000" cy="400787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70C39-CE24-B04D-9811-0126CE72D45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0000" y="1839740"/>
              <a:ext cx="3240000" cy="3810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FC87194-ED77-3243-AC88-519BE187C3D0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0000" y="2815917"/>
              <a:ext cx="3240000" cy="3175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FC455A-5C8C-5745-BB54-05CBC995EC70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0000" y="3143257"/>
              <a:ext cx="3240000" cy="3810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8F2395-A544-964A-AF9E-C7CEC7BD4ED8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80000" y="4695569"/>
              <a:ext cx="3240000" cy="5842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AB12A3E-645A-094F-8F34-DFA413B6A5B2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80000" y="3534475"/>
              <a:ext cx="3240000" cy="5334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44AF3CF-0C2C-5D41-B207-5A4F59529063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80000" y="2228929"/>
              <a:ext cx="3240000" cy="5842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9BEEAF-A8D5-9747-93B8-DFBD527836CB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80000" y="4076922"/>
              <a:ext cx="3240000" cy="6096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1506494-B0BD-154E-ACCD-446D6F6D3C0E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80000" y="5288816"/>
              <a:ext cx="3240000" cy="5588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E200E7A-0B75-5749-94CF-531A74174A02}"/>
              </a:ext>
            </a:extLst>
          </p:cNvPr>
          <p:cNvGrpSpPr/>
          <p:nvPr/>
        </p:nvGrpSpPr>
        <p:grpSpPr>
          <a:xfrm>
            <a:off x="8568758" y="1242435"/>
            <a:ext cx="3240000" cy="3401929"/>
            <a:chOff x="8280000" y="1839740"/>
            <a:chExt cx="3240000" cy="340192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6DD286-6E08-E84E-BF88-767733505352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80000" y="3793083"/>
              <a:ext cx="3240000" cy="4191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87CC5E8-8FBB-1D45-BA98-E438D2A6E35C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80000" y="2750976"/>
              <a:ext cx="3240000" cy="3683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B49CB5C-961E-BD49-882A-3083D33B0F46}"/>
                </a:ext>
              </a:extLst>
            </p:cNvPr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80000" y="2320758"/>
              <a:ext cx="3240000" cy="4191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1263F52-B141-5E49-9CD5-E11C1AB4103B}"/>
                </a:ext>
              </a:extLst>
            </p:cNvPr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280000" y="1839740"/>
              <a:ext cx="3240000" cy="4699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C2DD3F4-A4BD-7048-AC2F-8D084DE1D6CD}"/>
                </a:ext>
              </a:extLst>
            </p:cNvPr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280000" y="3130394"/>
              <a:ext cx="3240000" cy="6477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6643840-28F9-CB4D-A458-869317F447D6}"/>
                </a:ext>
              </a:extLst>
            </p:cNvPr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80000" y="4227172"/>
              <a:ext cx="3240000" cy="4572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BFC406A-DA94-BC4D-89A1-EA020B920DE6}"/>
                </a:ext>
              </a:extLst>
            </p:cNvPr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80000" y="4695569"/>
              <a:ext cx="3240000" cy="5461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1886BF9-A4B1-EC4F-A61A-B61234D4591D}"/>
              </a:ext>
            </a:extLst>
          </p:cNvPr>
          <p:cNvSpPr txBox="1"/>
          <p:nvPr/>
        </p:nvSpPr>
        <p:spPr>
          <a:xfrm>
            <a:off x="5090731" y="5270254"/>
            <a:ext cx="3191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Very common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1A2A09-33B5-9949-B9B4-25AB1DD9DCC9}"/>
              </a:ext>
            </a:extLst>
          </p:cNvPr>
          <p:cNvSpPr txBox="1"/>
          <p:nvPr/>
        </p:nvSpPr>
        <p:spPr>
          <a:xfrm>
            <a:off x="8568758" y="4702407"/>
            <a:ext cx="32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Quite common</a:t>
            </a:r>
          </a:p>
        </p:txBody>
      </p:sp>
    </p:spTree>
    <p:extLst>
      <p:ext uri="{BB962C8B-B14F-4D97-AF65-F5344CB8AC3E}">
        <p14:creationId xmlns:p14="http://schemas.microsoft.com/office/powerpoint/2010/main" val="3303120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5DB1F9-4499-9140-92AF-3489594B8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Mode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752141-0492-9749-916A-3E5DAB438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9437" y="1436136"/>
            <a:ext cx="7092563" cy="443285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0AB56E-B906-D84D-BFD0-DC2CA7F85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 browse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Run App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View Library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Commit history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Quick Help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Identity &amp; Type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Attributes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Size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Connector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Change Size Classes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View, Constraint Structure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E4F5A7D-BF25-064B-807D-3E98E435052E}"/>
              </a:ext>
            </a:extLst>
          </p:cNvPr>
          <p:cNvSpPr/>
          <p:nvPr/>
        </p:nvSpPr>
        <p:spPr>
          <a:xfrm>
            <a:off x="5099437" y="1215794"/>
            <a:ext cx="249037" cy="409352"/>
          </a:xfrm>
          <a:prstGeom prst="roundRect">
            <a:avLst>
              <a:gd name="adj" fmla="val 2582"/>
            </a:avLst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85CF64C-BCCE-EF4B-8CA7-963C1E664C5B}"/>
              </a:ext>
            </a:extLst>
          </p:cNvPr>
          <p:cNvSpPr/>
          <p:nvPr/>
        </p:nvSpPr>
        <p:spPr>
          <a:xfrm>
            <a:off x="5551367" y="1215794"/>
            <a:ext cx="249037" cy="409352"/>
          </a:xfrm>
          <a:prstGeom prst="roundRect">
            <a:avLst>
              <a:gd name="adj" fmla="val 2582"/>
            </a:avLst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6DC8D-794D-2A4E-B990-20E6AA046CC9}"/>
              </a:ext>
            </a:extLst>
          </p:cNvPr>
          <p:cNvSpPr/>
          <p:nvPr/>
        </p:nvSpPr>
        <p:spPr>
          <a:xfrm>
            <a:off x="11942963" y="1231460"/>
            <a:ext cx="249037" cy="409352"/>
          </a:xfrm>
          <a:prstGeom prst="roundRect">
            <a:avLst>
              <a:gd name="adj" fmla="val 2582"/>
            </a:avLst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F2F72CF-D2EE-7545-8539-0428359221CC}"/>
              </a:ext>
            </a:extLst>
          </p:cNvPr>
          <p:cNvSpPr/>
          <p:nvPr/>
        </p:nvSpPr>
        <p:spPr>
          <a:xfrm>
            <a:off x="11693926" y="1231460"/>
            <a:ext cx="249037" cy="409352"/>
          </a:xfrm>
          <a:prstGeom prst="roundRect">
            <a:avLst>
              <a:gd name="adj" fmla="val 2582"/>
            </a:avLst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076925C-3E49-554F-B604-2339ECFFAD25}"/>
              </a:ext>
            </a:extLst>
          </p:cNvPr>
          <p:cNvSpPr/>
          <p:nvPr/>
        </p:nvSpPr>
        <p:spPr>
          <a:xfrm>
            <a:off x="6816353" y="5533534"/>
            <a:ext cx="1026748" cy="335454"/>
          </a:xfrm>
          <a:prstGeom prst="roundRect">
            <a:avLst>
              <a:gd name="adj" fmla="val 2582"/>
            </a:avLst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r>
              <a:rPr lang="en-US" sz="1400" dirty="0"/>
              <a:t>5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DC8BDD0-63E0-5C4D-A293-1FF4D22C6B6C}"/>
              </a:ext>
            </a:extLst>
          </p:cNvPr>
          <p:cNvSpPr/>
          <p:nvPr/>
        </p:nvSpPr>
        <p:spPr>
          <a:xfrm>
            <a:off x="5099436" y="1889673"/>
            <a:ext cx="1301363" cy="958458"/>
          </a:xfrm>
          <a:prstGeom prst="roundRect">
            <a:avLst>
              <a:gd name="adj" fmla="val 2582"/>
            </a:avLst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algn="r"/>
            <a:r>
              <a:rPr lang="en-US" sz="1400" dirty="0"/>
              <a:t>6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4D5D0A-3ACE-2C4D-8FC6-7AE117D44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02" y="2976109"/>
            <a:ext cx="2184828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62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2ABB46-4368-8E41-8C3E-12BBADBF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4C7120-A5D4-E94A-B852-100440119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0266" y="1706596"/>
            <a:ext cx="1800000" cy="43245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Frame Base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3B8B84-7CF5-4947-9B80-C42D42702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54534" y="1681163"/>
            <a:ext cx="1800854" cy="43245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Constraint Base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EFF0272-3562-BA45-9BA6-7CDE8BA99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50266" y="2159166"/>
            <a:ext cx="1800000" cy="4055927"/>
          </a:xfrm>
        </p:spPr>
        <p:txBody>
          <a:bodyPr>
            <a:normAutofit/>
          </a:bodyPr>
          <a:lstStyle/>
          <a:p>
            <a:r>
              <a:rPr lang="en-US" sz="2000" dirty="0"/>
              <a:t>Performance</a:t>
            </a:r>
          </a:p>
          <a:p>
            <a:r>
              <a:rPr lang="en-US" sz="2000" dirty="0"/>
              <a:t>Easy</a:t>
            </a:r>
          </a:p>
          <a:p>
            <a:r>
              <a:rPr lang="en-US" sz="2000" dirty="0"/>
              <a:t>No crash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B043C8-822F-764C-A3F7-F75C9C37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689287"/>
            <a:ext cx="3091722" cy="4541715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D3A4CEF-2DD7-7D42-8692-9C72D91B2A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554534" y="2138863"/>
            <a:ext cx="1800000" cy="4055927"/>
          </a:xfrm>
        </p:spPr>
        <p:txBody>
          <a:bodyPr>
            <a:normAutofit/>
          </a:bodyPr>
          <a:lstStyle/>
          <a:p>
            <a:r>
              <a:rPr lang="en-US" sz="2000" dirty="0"/>
              <a:t>Multiple Size</a:t>
            </a:r>
          </a:p>
          <a:p>
            <a:r>
              <a:rPr lang="en-US" sz="2000" dirty="0"/>
              <a:t>Complex UI</a:t>
            </a:r>
          </a:p>
        </p:txBody>
      </p:sp>
      <p:pic>
        <p:nvPicPr>
          <p:cNvPr id="17" name="Content Placeholder 11">
            <a:extLst>
              <a:ext uri="{FF2B5EF4-FFF2-40B4-BE49-F238E27FC236}">
                <a16:creationId xmlns:a16="http://schemas.microsoft.com/office/drawing/2014/main" id="{67FF1B10-D2A3-514D-8E5D-B3156D37A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199" y="1689287"/>
            <a:ext cx="3091722" cy="450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86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B4926E-CC04-D342-9E0B-0207FA885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Constraint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F97E7C-2D08-E246-8540-8D4DB81A9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41" y="6249075"/>
            <a:ext cx="7740107" cy="413416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(*) First, Second </a:t>
            </a:r>
            <a:r>
              <a:rPr lang="en-US" sz="2000" dirty="0" err="1"/>
              <a:t>khác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r>
              <a:rPr lang="en-US" sz="2000" dirty="0"/>
              <a:t> </a:t>
            </a:r>
            <a:r>
              <a:rPr lang="en-US" sz="2000" dirty="0" err="1"/>
              <a:t>thì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constraint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6B9190-DD11-F943-A2CE-F4662B7FFF39}"/>
              </a:ext>
            </a:extLst>
          </p:cNvPr>
          <p:cNvGrpSpPr/>
          <p:nvPr/>
        </p:nvGrpSpPr>
        <p:grpSpPr>
          <a:xfrm>
            <a:off x="634641" y="1712570"/>
            <a:ext cx="7740107" cy="4514623"/>
            <a:chOff x="838199" y="1825625"/>
            <a:chExt cx="7740107" cy="45146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93A899-DFDA-1148-8498-2B51BAD7D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199" y="1825625"/>
              <a:ext cx="7740107" cy="43513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E89365D-00CD-BD41-B287-403196EA6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3126" y="2405746"/>
              <a:ext cx="3111002" cy="393450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19B4CF-9153-3448-98AB-51A1FF020860}"/>
                </a:ext>
              </a:extLst>
            </p:cNvPr>
            <p:cNvSpPr txBox="1"/>
            <p:nvPr/>
          </p:nvSpPr>
          <p:spPr>
            <a:xfrm>
              <a:off x="2144570" y="2926872"/>
              <a:ext cx="583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First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6E7A3-57B2-B74D-A895-4C8375F6CEB0}"/>
                </a:ext>
              </a:extLst>
            </p:cNvPr>
            <p:cNvSpPr txBox="1"/>
            <p:nvPr/>
          </p:nvSpPr>
          <p:spPr>
            <a:xfrm>
              <a:off x="3194691" y="3296204"/>
              <a:ext cx="867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Second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A48F36-1467-AE42-B7D5-80AE457DE2AF}"/>
                </a:ext>
              </a:extLst>
            </p:cNvPr>
            <p:cNvSpPr txBox="1"/>
            <p:nvPr/>
          </p:nvSpPr>
          <p:spPr>
            <a:xfrm rot="1610268">
              <a:off x="2414499" y="3835094"/>
              <a:ext cx="7809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Right Drag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1164B6A-ACD6-AE4F-B730-34663952D4E1}"/>
                </a:ext>
              </a:extLst>
            </p:cNvPr>
            <p:cNvCxnSpPr/>
            <p:nvPr/>
          </p:nvCxnSpPr>
          <p:spPr>
            <a:xfrm>
              <a:off x="2236661" y="3854875"/>
              <a:ext cx="958030" cy="46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8983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C21AF9-70E0-6642-8182-A4D7369D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Type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A66269F-A2FE-404D-A66E-A57D587CAD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7470753"/>
              </p:ext>
            </p:extLst>
          </p:nvPr>
        </p:nvGraphicFramePr>
        <p:xfrm>
          <a:off x="838200" y="1597546"/>
          <a:ext cx="10515600" cy="475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6176">
                  <a:extLst>
                    <a:ext uri="{9D8B030D-6E8A-4147-A177-3AD203B41FA5}">
                      <a16:colId xmlns:a16="http://schemas.microsoft.com/office/drawing/2014/main" val="196476972"/>
                    </a:ext>
                  </a:extLst>
                </a:gridCol>
                <a:gridCol w="2660608">
                  <a:extLst>
                    <a:ext uri="{9D8B030D-6E8A-4147-A177-3AD203B41FA5}">
                      <a16:colId xmlns:a16="http://schemas.microsoft.com/office/drawing/2014/main" val="249652983"/>
                    </a:ext>
                  </a:extLst>
                </a:gridCol>
                <a:gridCol w="3708816">
                  <a:extLst>
                    <a:ext uri="{9D8B030D-6E8A-4147-A177-3AD203B41FA5}">
                      <a16:colId xmlns:a16="http://schemas.microsoft.com/office/drawing/2014/main" val="612144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Vertical Space </a:t>
                      </a:r>
                    </a:p>
                    <a:p>
                      <a:r>
                        <a:rPr lang="en-US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(Top, Bottom Space)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Horizontal Space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(Leading, Trailing Space)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02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Align Leading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Align Trailing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Align Top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Align Bottom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48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Width</a:t>
                      </a:r>
                    </a:p>
                    <a:p>
                      <a:r>
                        <a:rPr lang="en-US" dirty="0"/>
                        <a:t>Height</a:t>
                      </a:r>
                    </a:p>
                    <a:p>
                      <a:r>
                        <a:rPr lang="en-US" dirty="0"/>
                        <a:t>Aspect Ratio</a:t>
                      </a:r>
                    </a:p>
                    <a:p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34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Center Vertical</a:t>
                      </a:r>
                    </a:p>
                    <a:p>
                      <a:r>
                        <a:rPr lang="en-US" dirty="0"/>
                        <a:t>Center Horizontal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59211460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D4183499-2F55-1142-9D10-D4628A3623A6}"/>
              </a:ext>
            </a:extLst>
          </p:cNvPr>
          <p:cNvGrpSpPr/>
          <p:nvPr/>
        </p:nvGrpSpPr>
        <p:grpSpPr>
          <a:xfrm>
            <a:off x="6205866" y="1772398"/>
            <a:ext cx="1753852" cy="569626"/>
            <a:chOff x="4342148" y="1883947"/>
            <a:chExt cx="1753852" cy="5696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6455C8-CAF7-0741-A1B3-0B113C6192ED}"/>
                </a:ext>
              </a:extLst>
            </p:cNvPr>
            <p:cNvSpPr/>
            <p:nvPr/>
          </p:nvSpPr>
          <p:spPr>
            <a:xfrm>
              <a:off x="4342148" y="1883947"/>
              <a:ext cx="569626" cy="56962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DC6FA3-99D6-BB4A-9DBE-31EC3A3C5C94}"/>
                </a:ext>
              </a:extLst>
            </p:cNvPr>
            <p:cNvSpPr/>
            <p:nvPr/>
          </p:nvSpPr>
          <p:spPr>
            <a:xfrm>
              <a:off x="5526374" y="1883947"/>
              <a:ext cx="569626" cy="56962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F6CCA53-CAA8-F34F-9A2E-FC8F88D18D1D}"/>
                </a:ext>
              </a:extLst>
            </p:cNvPr>
            <p:cNvCxnSpPr>
              <a:cxnSpLocks/>
            </p:cNvCxnSpPr>
            <p:nvPr/>
          </p:nvCxnSpPr>
          <p:spPr>
            <a:xfrm>
              <a:off x="4949251" y="2168760"/>
              <a:ext cx="5396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39BBDB-3804-624B-B38D-734A50FFE65D}"/>
              </a:ext>
            </a:extLst>
          </p:cNvPr>
          <p:cNvGrpSpPr/>
          <p:nvPr/>
        </p:nvGrpSpPr>
        <p:grpSpPr>
          <a:xfrm>
            <a:off x="9474499" y="1622773"/>
            <a:ext cx="1336627" cy="1091973"/>
            <a:chOff x="7744911" y="1647885"/>
            <a:chExt cx="1336627" cy="109197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B94D941-4856-E54A-BCE6-B1247C485D22}"/>
                </a:ext>
              </a:extLst>
            </p:cNvPr>
            <p:cNvSpPr/>
            <p:nvPr/>
          </p:nvSpPr>
          <p:spPr>
            <a:xfrm>
              <a:off x="7744912" y="1647885"/>
              <a:ext cx="1336626" cy="281781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B7AD985-3619-FB40-9BB8-9CBD3AFF3420}"/>
                </a:ext>
              </a:extLst>
            </p:cNvPr>
            <p:cNvSpPr/>
            <p:nvPr/>
          </p:nvSpPr>
          <p:spPr>
            <a:xfrm>
              <a:off x="7744911" y="2407738"/>
              <a:ext cx="886921" cy="33212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E7E5CC9-5D41-974B-A1EA-41E4873C22CA}"/>
                </a:ext>
              </a:extLst>
            </p:cNvPr>
            <p:cNvCxnSpPr>
              <a:cxnSpLocks/>
            </p:cNvCxnSpPr>
            <p:nvPr/>
          </p:nvCxnSpPr>
          <p:spPr>
            <a:xfrm>
              <a:off x="8034720" y="1973300"/>
              <a:ext cx="0" cy="39383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CF99B9-5045-9D42-877D-F315DC4550D0}"/>
              </a:ext>
            </a:extLst>
          </p:cNvPr>
          <p:cNvGrpSpPr/>
          <p:nvPr/>
        </p:nvGrpSpPr>
        <p:grpSpPr>
          <a:xfrm>
            <a:off x="9586527" y="2840036"/>
            <a:ext cx="1456548" cy="1086662"/>
            <a:chOff x="9201459" y="2855689"/>
            <a:chExt cx="1456548" cy="108666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F726F6-2C8C-A34B-A11D-75BA649E2418}"/>
                </a:ext>
              </a:extLst>
            </p:cNvPr>
            <p:cNvSpPr/>
            <p:nvPr/>
          </p:nvSpPr>
          <p:spPr>
            <a:xfrm>
              <a:off x="9201459" y="3010471"/>
              <a:ext cx="1336626" cy="281781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085E38-D940-9A4B-94B6-5457C09CA6F0}"/>
                </a:ext>
              </a:extLst>
            </p:cNvPr>
            <p:cNvSpPr/>
            <p:nvPr/>
          </p:nvSpPr>
          <p:spPr>
            <a:xfrm>
              <a:off x="9651164" y="3458312"/>
              <a:ext cx="886921" cy="33212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EA04DB4-5C93-5248-BEB5-0B08B7DF8ABC}"/>
                </a:ext>
              </a:extLst>
            </p:cNvPr>
            <p:cNvCxnSpPr/>
            <p:nvPr/>
          </p:nvCxnSpPr>
          <p:spPr>
            <a:xfrm>
              <a:off x="10658007" y="2855689"/>
              <a:ext cx="0" cy="10866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9EBC21C-B402-B144-8F70-66C77E20DB23}"/>
              </a:ext>
            </a:extLst>
          </p:cNvPr>
          <p:cNvGrpSpPr/>
          <p:nvPr/>
        </p:nvGrpSpPr>
        <p:grpSpPr>
          <a:xfrm>
            <a:off x="6161519" y="2987040"/>
            <a:ext cx="1893763" cy="603683"/>
            <a:chOff x="4297801" y="3098589"/>
            <a:chExt cx="1893763" cy="60368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B615B9-906E-AE43-AD3B-1A92AD32F4F4}"/>
                </a:ext>
              </a:extLst>
            </p:cNvPr>
            <p:cNvSpPr/>
            <p:nvPr/>
          </p:nvSpPr>
          <p:spPr>
            <a:xfrm>
              <a:off x="4297801" y="3214351"/>
              <a:ext cx="607100" cy="487921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86B3F3-2098-BB49-8C0A-2F2A55AE7B5B}"/>
                </a:ext>
              </a:extLst>
            </p:cNvPr>
            <p:cNvSpPr/>
            <p:nvPr/>
          </p:nvSpPr>
          <p:spPr>
            <a:xfrm>
              <a:off x="5024823" y="3214976"/>
              <a:ext cx="886921" cy="28418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4CFB8E9-6A91-9F4F-B014-F186D6E16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7801" y="3098589"/>
              <a:ext cx="1893763" cy="683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D9FBFCF-47D1-AD4C-A13A-F484799321CD}"/>
              </a:ext>
            </a:extLst>
          </p:cNvPr>
          <p:cNvGrpSpPr/>
          <p:nvPr/>
        </p:nvGrpSpPr>
        <p:grpSpPr>
          <a:xfrm>
            <a:off x="6161519" y="4105853"/>
            <a:ext cx="1525876" cy="792000"/>
            <a:chOff x="4297801" y="4145686"/>
            <a:chExt cx="1525876" cy="792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E2E7616-8DA1-624B-A126-B4B98B6BABA1}"/>
                </a:ext>
              </a:extLst>
            </p:cNvPr>
            <p:cNvSpPr/>
            <p:nvPr/>
          </p:nvSpPr>
          <p:spPr>
            <a:xfrm>
              <a:off x="4297801" y="4145686"/>
              <a:ext cx="540000" cy="5400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W:15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E61F3A0-8465-2E4B-85E6-9DAEFBF5A2A0}"/>
                </a:ext>
              </a:extLst>
            </p:cNvPr>
            <p:cNvSpPr/>
            <p:nvPr/>
          </p:nvSpPr>
          <p:spPr>
            <a:xfrm>
              <a:off x="5031677" y="4145686"/>
              <a:ext cx="792000" cy="7920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W:22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874D840-769C-E44C-A444-F62A8C8268B9}"/>
                </a:ext>
              </a:extLst>
            </p:cNvPr>
            <p:cNvCxnSpPr>
              <a:cxnSpLocks/>
            </p:cNvCxnSpPr>
            <p:nvPr/>
          </p:nvCxnSpPr>
          <p:spPr>
            <a:xfrm>
              <a:off x="4327954" y="4263285"/>
              <a:ext cx="479693" cy="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EDC05BB-6614-C547-B960-67EAF7CAC3CA}"/>
                </a:ext>
              </a:extLst>
            </p:cNvPr>
            <p:cNvCxnSpPr>
              <a:cxnSpLocks/>
            </p:cNvCxnSpPr>
            <p:nvPr/>
          </p:nvCxnSpPr>
          <p:spPr>
            <a:xfrm>
              <a:off x="5046681" y="4263285"/>
              <a:ext cx="764506" cy="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F4CA1C-10CC-CF4E-91F2-9064C8384E9C}"/>
              </a:ext>
            </a:extLst>
          </p:cNvPr>
          <p:cNvGrpSpPr/>
          <p:nvPr/>
        </p:nvGrpSpPr>
        <p:grpSpPr>
          <a:xfrm>
            <a:off x="9518589" y="4093579"/>
            <a:ext cx="1620000" cy="972263"/>
            <a:chOff x="7827356" y="4093579"/>
            <a:chExt cx="1620000" cy="97226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2DC000D-D65E-1D4F-ACB8-B72CB63E2B3A}"/>
                </a:ext>
              </a:extLst>
            </p:cNvPr>
            <p:cNvGrpSpPr/>
            <p:nvPr/>
          </p:nvGrpSpPr>
          <p:grpSpPr>
            <a:xfrm>
              <a:off x="7827356" y="4093579"/>
              <a:ext cx="1620000" cy="972263"/>
              <a:chOff x="4297799" y="4098378"/>
              <a:chExt cx="1620000" cy="97226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7CFDDEB-A053-F143-ADE9-C47192C9E5BB}"/>
                  </a:ext>
                </a:extLst>
              </p:cNvPr>
              <p:cNvSpPr/>
              <p:nvPr/>
            </p:nvSpPr>
            <p:spPr>
              <a:xfrm>
                <a:off x="4297799" y="4098378"/>
                <a:ext cx="1620000" cy="972263"/>
              </a:xfrm>
              <a:prstGeom prst="rect">
                <a:avLst/>
              </a:pr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path path="circle">
                  <a:fillToRect l="50000" t="-80000" r="50000" b="180000"/>
                </a:path>
              </a:gradFill>
              <a:ln>
                <a:solidFill>
                  <a:schemeClr val="tx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Quad Arrow 33">
                <a:extLst>
                  <a:ext uri="{FF2B5EF4-FFF2-40B4-BE49-F238E27FC236}">
                    <a16:creationId xmlns:a16="http://schemas.microsoft.com/office/drawing/2014/main" id="{906744BF-1063-FA47-A196-5C534F7579C6}"/>
                  </a:ext>
                </a:extLst>
              </p:cNvPr>
              <p:cNvSpPr/>
              <p:nvPr/>
            </p:nvSpPr>
            <p:spPr>
              <a:xfrm>
                <a:off x="4329879" y="4166351"/>
                <a:ext cx="1520663" cy="836315"/>
              </a:xfrm>
              <a:prstGeom prst="quadArrow">
                <a:avLst>
                  <a:gd name="adj1" fmla="val 2573"/>
                  <a:gd name="adj2" fmla="val 4515"/>
                  <a:gd name="adj3" fmla="val 456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BEA40C-F98D-C049-BC97-C3D3059F6831}"/>
                </a:ext>
              </a:extLst>
            </p:cNvPr>
            <p:cNvSpPr txBox="1"/>
            <p:nvPr/>
          </p:nvSpPr>
          <p:spPr>
            <a:xfrm>
              <a:off x="7827356" y="4661795"/>
              <a:ext cx="821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w45:h27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81A6B78-2985-FE4B-BE8B-373A9BF8C412}"/>
              </a:ext>
            </a:extLst>
          </p:cNvPr>
          <p:cNvGrpSpPr/>
          <p:nvPr/>
        </p:nvGrpSpPr>
        <p:grpSpPr>
          <a:xfrm>
            <a:off x="6350769" y="5293875"/>
            <a:ext cx="1336626" cy="1086662"/>
            <a:chOff x="4487051" y="5244063"/>
            <a:chExt cx="1336626" cy="108666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DC294C-6AA8-B045-A4C2-E6E1A68CC6B8}"/>
                </a:ext>
              </a:extLst>
            </p:cNvPr>
            <p:cNvSpPr/>
            <p:nvPr/>
          </p:nvSpPr>
          <p:spPr>
            <a:xfrm>
              <a:off x="4487051" y="5356604"/>
              <a:ext cx="1336626" cy="281781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2A645B-E9D1-4344-9677-71BCDEC80EE0}"/>
                </a:ext>
              </a:extLst>
            </p:cNvPr>
            <p:cNvSpPr/>
            <p:nvPr/>
          </p:nvSpPr>
          <p:spPr>
            <a:xfrm>
              <a:off x="4711903" y="5787394"/>
              <a:ext cx="886921" cy="33212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4F43141-BD22-4841-B1B6-DAC1E977CBC0}"/>
                </a:ext>
              </a:extLst>
            </p:cNvPr>
            <p:cNvCxnSpPr/>
            <p:nvPr/>
          </p:nvCxnSpPr>
          <p:spPr>
            <a:xfrm>
              <a:off x="5155363" y="5244063"/>
              <a:ext cx="0" cy="10866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7063A0-889D-7946-B988-EE06C7D9DFFE}"/>
              </a:ext>
            </a:extLst>
          </p:cNvPr>
          <p:cNvGrpSpPr/>
          <p:nvPr/>
        </p:nvGrpSpPr>
        <p:grpSpPr>
          <a:xfrm rot="16200000">
            <a:off x="9611647" y="5305454"/>
            <a:ext cx="972263" cy="1086662"/>
            <a:chOff x="4487051" y="5244063"/>
            <a:chExt cx="1336626" cy="1086662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68988C2-261E-094C-AA96-5C5194D147CF}"/>
                </a:ext>
              </a:extLst>
            </p:cNvPr>
            <p:cNvSpPr/>
            <p:nvPr/>
          </p:nvSpPr>
          <p:spPr>
            <a:xfrm>
              <a:off x="4487051" y="5356604"/>
              <a:ext cx="1336626" cy="281781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E8C1742-CE79-AA48-945B-A97900D3B5FF}"/>
                </a:ext>
              </a:extLst>
            </p:cNvPr>
            <p:cNvSpPr/>
            <p:nvPr/>
          </p:nvSpPr>
          <p:spPr>
            <a:xfrm>
              <a:off x="4711903" y="5787394"/>
              <a:ext cx="886921" cy="33212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127C0D5-C574-0047-B66F-B94FFEA75E8C}"/>
                </a:ext>
              </a:extLst>
            </p:cNvPr>
            <p:cNvCxnSpPr/>
            <p:nvPr/>
          </p:nvCxnSpPr>
          <p:spPr>
            <a:xfrm>
              <a:off x="5155363" y="5244063"/>
              <a:ext cx="0" cy="10866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566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E188C-89D3-8940-8143-43965D9DE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IBOutlet</a:t>
            </a:r>
            <a:r>
              <a:rPr lang="en-US" dirty="0"/>
              <a:t>, @</a:t>
            </a:r>
            <a:r>
              <a:rPr lang="en-US" dirty="0" err="1"/>
              <a:t>IBAction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210B5-15ED-E643-95B0-B5CC0741FC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1B4F2-0600-F742-8B8D-39E64B0177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93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7777E-875C-A143-B1B6-5167CC9B6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AAD5DF-1FA9-EF44-A01E-5B7A8BAB0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Allow you to install apps on your iOS devices or Mac.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Include signing </a:t>
            </a:r>
            <a:r>
              <a:rPr lang="en-US" b="1" dirty="0">
                <a:solidFill>
                  <a:schemeClr val="tx1"/>
                </a:solidFill>
              </a:rPr>
              <a:t>certificates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, device </a:t>
            </a:r>
            <a:r>
              <a:rPr lang="en-US" b="1" dirty="0">
                <a:solidFill>
                  <a:schemeClr val="tx1"/>
                </a:solidFill>
              </a:rPr>
              <a:t>identifiers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, and a </a:t>
            </a:r>
            <a:r>
              <a:rPr lang="en-US" b="1" dirty="0">
                <a:solidFill>
                  <a:schemeClr val="tx1"/>
                </a:solidFill>
              </a:rPr>
              <a:t>bundle ID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2949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F5CD4-C441-A747-BD39-51271A7A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Profile</a:t>
            </a:r>
          </a:p>
        </p:txBody>
      </p:sp>
      <p:pic>
        <p:nvPicPr>
          <p:cNvPr id="11" name="Content Placeholder 10" descr="User">
            <a:extLst>
              <a:ext uri="{FF2B5EF4-FFF2-40B4-BE49-F238E27FC236}">
                <a16:creationId xmlns:a16="http://schemas.microsoft.com/office/drawing/2014/main" id="{3200CF47-7204-C74E-AA70-90C029AD1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3544094"/>
            <a:ext cx="914400" cy="914400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2D61D3-EE8A-DA4D-8EB1-B8AED698F665}"/>
              </a:ext>
            </a:extLst>
          </p:cNvPr>
          <p:cNvSpPr/>
          <p:nvPr/>
        </p:nvSpPr>
        <p:spPr>
          <a:xfrm>
            <a:off x="838200" y="1839913"/>
            <a:ext cx="3348038" cy="4351338"/>
          </a:xfrm>
          <a:prstGeom prst="roundRect">
            <a:avLst>
              <a:gd name="adj" fmla="val 3209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/>
              <a:t>Developer Certificates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72414C-67E9-8B47-86F8-A6D95316604E}"/>
              </a:ext>
            </a:extLst>
          </p:cNvPr>
          <p:cNvSpPr/>
          <p:nvPr/>
        </p:nvSpPr>
        <p:spPr>
          <a:xfrm>
            <a:off x="8005762" y="1839913"/>
            <a:ext cx="3348038" cy="4351338"/>
          </a:xfrm>
          <a:prstGeom prst="roundRect">
            <a:avLst>
              <a:gd name="adj" fmla="val 320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/>
              <a:t>Test Device UUIDs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F5344F5-6258-C34D-87FE-9B60DF5438A9}"/>
              </a:ext>
            </a:extLst>
          </p:cNvPr>
          <p:cNvSpPr/>
          <p:nvPr/>
        </p:nvSpPr>
        <p:spPr>
          <a:xfrm>
            <a:off x="4421981" y="1825625"/>
            <a:ext cx="3348038" cy="4351338"/>
          </a:xfrm>
          <a:prstGeom prst="roundRect">
            <a:avLst>
              <a:gd name="adj" fmla="val 320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/>
              <a:t>App Information</a:t>
            </a:r>
          </a:p>
        </p:txBody>
      </p:sp>
      <p:pic>
        <p:nvPicPr>
          <p:cNvPr id="13" name="Graphic 12" descr="User">
            <a:extLst>
              <a:ext uri="{FF2B5EF4-FFF2-40B4-BE49-F238E27FC236}">
                <a16:creationId xmlns:a16="http://schemas.microsoft.com/office/drawing/2014/main" id="{6FD9EC8B-7DF1-2D46-99D5-EA43D307A2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0843" y="2439988"/>
            <a:ext cx="914400" cy="914400"/>
          </a:xfrm>
          <a:prstGeom prst="rect">
            <a:avLst/>
          </a:prstGeom>
        </p:spPr>
      </p:pic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314C980D-A356-2440-B974-1973203F3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273" y="3329781"/>
            <a:ext cx="914400" cy="914400"/>
          </a:xfrm>
          <a:prstGeom prst="rect">
            <a:avLst/>
          </a:prstGeom>
        </p:spPr>
      </p:pic>
      <p:pic>
        <p:nvPicPr>
          <p:cNvPr id="15" name="Graphic 14" descr="User">
            <a:extLst>
              <a:ext uri="{FF2B5EF4-FFF2-40B4-BE49-F238E27FC236}">
                <a16:creationId xmlns:a16="http://schemas.microsoft.com/office/drawing/2014/main" id="{69BEA481-48E2-514E-9171-007C1A0BA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7273" y="4219574"/>
            <a:ext cx="914400" cy="914400"/>
          </a:xfrm>
          <a:prstGeom prst="rect">
            <a:avLst/>
          </a:prstGeom>
        </p:spPr>
      </p:pic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0D851668-B304-B049-8499-3C1A4E0C3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273" y="5084760"/>
            <a:ext cx="914400" cy="914400"/>
          </a:xfrm>
          <a:prstGeom prst="rect">
            <a:avLst/>
          </a:prstGeom>
        </p:spPr>
      </p:pic>
      <p:pic>
        <p:nvPicPr>
          <p:cNvPr id="18" name="Graphic 17" descr="Smart Phone">
            <a:extLst>
              <a:ext uri="{FF2B5EF4-FFF2-40B4-BE49-F238E27FC236}">
                <a16:creationId xmlns:a16="http://schemas.microsoft.com/office/drawing/2014/main" id="{527E513B-66C5-0441-8D3D-68D68C6599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10537" y="2514600"/>
            <a:ext cx="914400" cy="914400"/>
          </a:xfrm>
          <a:prstGeom prst="rect">
            <a:avLst/>
          </a:prstGeom>
        </p:spPr>
      </p:pic>
      <p:pic>
        <p:nvPicPr>
          <p:cNvPr id="19" name="Graphic 18" descr="Smart Phone">
            <a:extLst>
              <a:ext uri="{FF2B5EF4-FFF2-40B4-BE49-F238E27FC236}">
                <a16:creationId xmlns:a16="http://schemas.microsoft.com/office/drawing/2014/main" id="{E84B0837-30C8-8446-9F01-E00023EEE8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2581" y="2514600"/>
            <a:ext cx="914400" cy="914400"/>
          </a:xfrm>
          <a:prstGeom prst="rect">
            <a:avLst/>
          </a:prstGeom>
        </p:spPr>
      </p:pic>
      <p:pic>
        <p:nvPicPr>
          <p:cNvPr id="20" name="Graphic 19" descr="Smart Phone">
            <a:extLst>
              <a:ext uri="{FF2B5EF4-FFF2-40B4-BE49-F238E27FC236}">
                <a16:creationId xmlns:a16="http://schemas.microsoft.com/office/drawing/2014/main" id="{0DEF1186-75B3-FB49-ACD8-92EB8DB332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34625" y="2514600"/>
            <a:ext cx="914400" cy="914400"/>
          </a:xfrm>
          <a:prstGeom prst="rect">
            <a:avLst/>
          </a:prstGeom>
        </p:spPr>
      </p:pic>
      <p:pic>
        <p:nvPicPr>
          <p:cNvPr id="21" name="Graphic 20" descr="Smart Phone">
            <a:extLst>
              <a:ext uri="{FF2B5EF4-FFF2-40B4-BE49-F238E27FC236}">
                <a16:creationId xmlns:a16="http://schemas.microsoft.com/office/drawing/2014/main" id="{792FCC70-80D1-D64E-BDC6-D96CCC895E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10537" y="4273549"/>
            <a:ext cx="914400" cy="914400"/>
          </a:xfrm>
          <a:prstGeom prst="rect">
            <a:avLst/>
          </a:prstGeom>
        </p:spPr>
      </p:pic>
      <p:pic>
        <p:nvPicPr>
          <p:cNvPr id="22" name="Graphic 21" descr="Smart Phone">
            <a:extLst>
              <a:ext uri="{FF2B5EF4-FFF2-40B4-BE49-F238E27FC236}">
                <a16:creationId xmlns:a16="http://schemas.microsoft.com/office/drawing/2014/main" id="{C1DD0A3C-262E-7D4E-8DEB-D29F7A377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2581" y="4273549"/>
            <a:ext cx="914400" cy="914400"/>
          </a:xfrm>
          <a:prstGeom prst="rect">
            <a:avLst/>
          </a:prstGeom>
        </p:spPr>
      </p:pic>
      <p:pic>
        <p:nvPicPr>
          <p:cNvPr id="23" name="Graphic 22" descr="Smart Phone">
            <a:extLst>
              <a:ext uri="{FF2B5EF4-FFF2-40B4-BE49-F238E27FC236}">
                <a16:creationId xmlns:a16="http://schemas.microsoft.com/office/drawing/2014/main" id="{A1BB1A4F-EDDA-2E41-BC1C-B858B346D7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34625" y="4273549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D6AF3A-BC3E-B843-97AE-F24DA368DF2D}"/>
              </a:ext>
            </a:extLst>
          </p:cNvPr>
          <p:cNvSpPr txBox="1"/>
          <p:nvPr/>
        </p:nvSpPr>
        <p:spPr>
          <a:xfrm>
            <a:off x="8026984" y="3481942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iPhone 6s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E633A8-E8A4-084E-A2B8-202ECC6C9339}"/>
              </a:ext>
            </a:extLst>
          </p:cNvPr>
          <p:cNvSpPr txBox="1"/>
          <p:nvPr/>
        </p:nvSpPr>
        <p:spPr>
          <a:xfrm>
            <a:off x="9080315" y="3481942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iPhone XR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C8F887-7974-8042-8DBB-C830F4370739}"/>
              </a:ext>
            </a:extLst>
          </p:cNvPr>
          <p:cNvSpPr txBox="1"/>
          <p:nvPr/>
        </p:nvSpPr>
        <p:spPr>
          <a:xfrm>
            <a:off x="10243437" y="3481942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iPhone 8s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7B8130-9DF6-8441-8A55-758BD27DFB52}"/>
              </a:ext>
            </a:extLst>
          </p:cNvPr>
          <p:cNvSpPr txBox="1"/>
          <p:nvPr/>
        </p:nvSpPr>
        <p:spPr>
          <a:xfrm>
            <a:off x="8091004" y="5218667"/>
            <a:ext cx="953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iPad Pro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2D881E-9D45-8B49-A316-7582967B3F32}"/>
              </a:ext>
            </a:extLst>
          </p:cNvPr>
          <p:cNvSpPr txBox="1"/>
          <p:nvPr/>
        </p:nvSpPr>
        <p:spPr>
          <a:xfrm>
            <a:off x="9064131" y="5208109"/>
            <a:ext cx="123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iPad Mini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8BFA9F-D6AF-E749-8129-B20EBFFDDA1B}"/>
              </a:ext>
            </a:extLst>
          </p:cNvPr>
          <p:cNvSpPr txBox="1"/>
          <p:nvPr/>
        </p:nvSpPr>
        <p:spPr>
          <a:xfrm>
            <a:off x="10284304" y="5218667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iPhone 13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2CB9F6-BD3D-0D4F-8197-F0C80E5DFE00}"/>
              </a:ext>
            </a:extLst>
          </p:cNvPr>
          <p:cNvSpPr txBox="1"/>
          <p:nvPr/>
        </p:nvSpPr>
        <p:spPr>
          <a:xfrm>
            <a:off x="2005128" y="2642713"/>
            <a:ext cx="159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</a:t>
            </a:r>
            <a:r>
              <a:rPr lang="ja-JP" altLang="en-US">
                <a:solidFill>
                  <a:schemeClr val="accent5">
                    <a:lumMod val="50000"/>
                  </a:schemeClr>
                </a:solidFill>
              </a:rPr>
              <a:t>さん</a:t>
            </a:r>
            <a: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b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  <a:t>(Development)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6685CD-FF1C-3B44-AA1C-88FDBA9CF45D}"/>
              </a:ext>
            </a:extLst>
          </p:cNvPr>
          <p:cNvSpPr txBox="1"/>
          <p:nvPr/>
        </p:nvSpPr>
        <p:spPr>
          <a:xfrm>
            <a:off x="1967039" y="3528108"/>
            <a:ext cx="159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</a:t>
            </a:r>
            <a:r>
              <a:rPr lang="ja-JP" altLang="en-US">
                <a:solidFill>
                  <a:schemeClr val="accent5">
                    <a:lumMod val="50000"/>
                  </a:schemeClr>
                </a:solidFill>
              </a:rPr>
              <a:t>さん</a:t>
            </a:r>
            <a: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b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  <a:t>(Development)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4FDB75-5009-424F-BF34-1B18A6594C07}"/>
              </a:ext>
            </a:extLst>
          </p:cNvPr>
          <p:cNvSpPr txBox="1"/>
          <p:nvPr/>
        </p:nvSpPr>
        <p:spPr>
          <a:xfrm>
            <a:off x="1967449" y="4407583"/>
            <a:ext cx="148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ja-JP" altLang="en-US">
                <a:solidFill>
                  <a:schemeClr val="bg1"/>
                </a:solidFill>
              </a:rPr>
              <a:t>さん</a:t>
            </a:r>
            <a:r>
              <a:rPr lang="en-US" altLang="ja-JP" dirty="0">
                <a:solidFill>
                  <a:schemeClr val="bg1"/>
                </a:solidFill>
              </a:rPr>
              <a:t> 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en-US" altLang="ja-JP" dirty="0">
                <a:solidFill>
                  <a:schemeClr val="bg1"/>
                </a:solidFill>
              </a:rPr>
              <a:t>(</a:t>
            </a:r>
            <a:r>
              <a:rPr lang="en-US" altLang="ja-JP" b="1" dirty="0">
                <a:solidFill>
                  <a:schemeClr val="bg1"/>
                </a:solidFill>
              </a:rPr>
              <a:t>Distribution</a:t>
            </a:r>
            <a:r>
              <a:rPr lang="en-US" altLang="ja-JP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2F629D-7C16-8B4F-9C43-BEC21D63D9EE}"/>
              </a:ext>
            </a:extLst>
          </p:cNvPr>
          <p:cNvSpPr txBox="1"/>
          <p:nvPr/>
        </p:nvSpPr>
        <p:spPr>
          <a:xfrm>
            <a:off x="1967449" y="5298898"/>
            <a:ext cx="159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</a:t>
            </a:r>
            <a:r>
              <a:rPr lang="ja-JP" altLang="en-US">
                <a:solidFill>
                  <a:schemeClr val="accent5">
                    <a:lumMod val="50000"/>
                  </a:schemeClr>
                </a:solidFill>
              </a:rPr>
              <a:t>さん</a:t>
            </a:r>
            <a: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b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  <a:t>(Development)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DB0084A-420F-8447-8D7A-A48472196D18}"/>
              </a:ext>
            </a:extLst>
          </p:cNvPr>
          <p:cNvSpPr/>
          <p:nvPr/>
        </p:nvSpPr>
        <p:spPr>
          <a:xfrm>
            <a:off x="4582119" y="2514600"/>
            <a:ext cx="3027760" cy="740014"/>
          </a:xfrm>
          <a:prstGeom prst="roundRect">
            <a:avLst>
              <a:gd name="adj" fmla="val 7028"/>
            </a:avLst>
          </a:prstGeom>
          <a:solidFill>
            <a:schemeClr val="accent2">
              <a:lumMod val="40000"/>
              <a:lumOff val="60000"/>
            </a:schemeClr>
          </a:solidFill>
          <a:ln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Bundle Identifier</a:t>
            </a:r>
          </a:p>
          <a:p>
            <a:r>
              <a:rPr lang="en-US" dirty="0" err="1"/>
              <a:t>com.apple.mobilesafari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E81A12-60C5-AE4F-A3AE-C5EC40F07C2F}"/>
              </a:ext>
            </a:extLst>
          </p:cNvPr>
          <p:cNvSpPr txBox="1"/>
          <p:nvPr/>
        </p:nvSpPr>
        <p:spPr>
          <a:xfrm>
            <a:off x="1174770" y="421957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😎</a:t>
            </a:r>
          </a:p>
        </p:txBody>
      </p:sp>
    </p:spTree>
    <p:extLst>
      <p:ext uri="{BB962C8B-B14F-4D97-AF65-F5344CB8AC3E}">
        <p14:creationId xmlns:p14="http://schemas.microsoft.com/office/powerpoint/2010/main" val="200538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12DD4-EA75-A942-AC62-D63E959F4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Roles in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Apple Developer Program</a:t>
            </a:r>
            <a:br>
              <a:rPr lang="en-US" dirty="0"/>
            </a:b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Certificates, Identifiers &amp; Profiles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07A6750-E5AA-324C-869F-1D5CD2548D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8137059"/>
              </p:ext>
            </p:extLst>
          </p:nvPr>
        </p:nvGraphicFramePr>
        <p:xfrm>
          <a:off x="838200" y="1764611"/>
          <a:ext cx="10515600" cy="436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80652">
                  <a:extLst>
                    <a:ext uri="{9D8B030D-6E8A-4147-A177-3AD203B41FA5}">
                      <a16:colId xmlns:a16="http://schemas.microsoft.com/office/drawing/2014/main" val="945962340"/>
                    </a:ext>
                  </a:extLst>
                </a:gridCol>
                <a:gridCol w="1086678">
                  <a:extLst>
                    <a:ext uri="{9D8B030D-6E8A-4147-A177-3AD203B41FA5}">
                      <a16:colId xmlns:a16="http://schemas.microsoft.com/office/drawing/2014/main" val="225889459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128431209"/>
                    </a:ext>
                  </a:extLst>
                </a:gridCol>
                <a:gridCol w="1139687">
                  <a:extLst>
                    <a:ext uri="{9D8B030D-6E8A-4147-A177-3AD203B41FA5}">
                      <a16:colId xmlns:a16="http://schemas.microsoft.com/office/drawing/2014/main" val="2967900475"/>
                    </a:ext>
                  </a:extLst>
                </a:gridCol>
                <a:gridCol w="1189383">
                  <a:extLst>
                    <a:ext uri="{9D8B030D-6E8A-4147-A177-3AD203B41FA5}">
                      <a16:colId xmlns:a16="http://schemas.microsoft.com/office/drawing/2014/main" val="3463979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Holder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Admin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Manager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Developer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520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effectLst/>
                        </a:rPr>
                        <a:t>Accept legal agreements, Renew membership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🟢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7306720"/>
                  </a:ext>
                </a:extLst>
              </a:tr>
              <a:tr h="122513"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Submit certificate signing requests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🟢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🟢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🟡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🟡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722444"/>
                  </a:ext>
                </a:extLst>
              </a:tr>
              <a:tr h="1225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Download provisioning profiles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🟢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🟢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🟡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🟡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3534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&amp; revoke </a:t>
                      </a:r>
                      <a:r>
                        <a:rPr lang="en-US" sz="2400" b="1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certificates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🟢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🟢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🟡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🟡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002471"/>
                  </a:ext>
                </a:extLst>
              </a:tr>
              <a:tr h="451098"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&amp; delete </a:t>
                      </a:r>
                      <a:r>
                        <a:rPr lang="en-US" sz="2400" b="1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profiles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🟢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🟢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🟡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100299"/>
                  </a:ext>
                </a:extLst>
              </a:tr>
              <a:tr h="451098"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&amp; revoke </a:t>
                      </a:r>
                      <a:r>
                        <a:rPr lang="en-US" sz="2400" b="1" i="0" kern="12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distribution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certificates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🟢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🟢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🟡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26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&amp; delete </a:t>
                      </a:r>
                      <a:r>
                        <a:rPr lang="en-US" sz="2400" b="1" i="0" kern="12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distribution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profiles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🟢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🟢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🟡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7228491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/>
                        <a:t>🟢 </a:t>
                      </a:r>
                      <a:r>
                        <a:rPr lang="en-US" sz="1400" b="0" i="1" kern="120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 access.</a:t>
                      </a:r>
                      <a:endParaRPr lang="en-US" sz="1400" i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/>
                        <a:t>🟡 </a:t>
                      </a:r>
                      <a:r>
                        <a:rPr lang="en-US" sz="1400" b="0" i="1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Requires access to Certificates, Identifiers &amp; Profiles, granted in Users and Access in App Store Connect. Includes access to </a:t>
                      </a:r>
                      <a:r>
                        <a:rPr lang="en-US" sz="1400" b="0" i="1" kern="1200" dirty="0" err="1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CloudKit</a:t>
                      </a:r>
                      <a:r>
                        <a:rPr lang="en-US" sz="1400" b="0" i="1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Console.</a:t>
                      </a:r>
                      <a:endParaRPr lang="en-US" sz="1400" i="1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914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534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1A8EB6-60A4-5245-9444-4775820F8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9600" dirty="0"/>
              <a:t>DAY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AEAD9-68C7-C243-9856-E9D6AA495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XCODE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942069C-C84E-2A4E-AC6C-56F2A24886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Hello World</a:t>
            </a:r>
          </a:p>
          <a:p>
            <a:pPr marL="342900" indent="-342900">
              <a:buFontTx/>
              <a:buChar char="-"/>
            </a:pPr>
            <a:r>
              <a:rPr lang="en-US" dirty="0"/>
              <a:t>Run/Debug on Simulator</a:t>
            </a:r>
          </a:p>
          <a:p>
            <a:pPr marL="342900" indent="-342900">
              <a:buFontTx/>
              <a:buChar char="-"/>
            </a:pPr>
            <a:r>
              <a:rPr lang="en-US" dirty="0"/>
              <a:t>Some common Settings in XCode</a:t>
            </a:r>
          </a:p>
          <a:p>
            <a:pPr marL="342900" indent="-342900">
              <a:buFontTx/>
              <a:buChar char="-"/>
            </a:pPr>
            <a:r>
              <a:rPr lang="en-US" dirty="0"/>
              <a:t>Profiles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F5E14E-1589-F748-A487-8D03798A4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BASIC UI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5A532E-D008-B34C-A304-35B54A49043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XIB vs Storyboard</a:t>
            </a:r>
          </a:p>
          <a:p>
            <a:pPr marL="342900" indent="-342900">
              <a:buFontTx/>
              <a:buChar char="-"/>
            </a:pPr>
            <a:r>
              <a:rPr lang="en-US" dirty="0"/>
              <a:t>Control Library</a:t>
            </a:r>
          </a:p>
          <a:p>
            <a:pPr marL="342900" indent="-342900">
              <a:buFontTx/>
              <a:buChar char="-"/>
            </a:pPr>
            <a:r>
              <a:rPr lang="en-US" dirty="0"/>
              <a:t>Inspector: Identity, Attribute, Size, Connections</a:t>
            </a:r>
          </a:p>
          <a:p>
            <a:pPr marL="342900" indent="-342900">
              <a:buFontTx/>
              <a:buChar char="-"/>
            </a:pPr>
            <a:r>
              <a:rPr lang="en-US" dirty="0"/>
              <a:t>Custom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705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CCA879-1168-8C42-8C4E-0B69682F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#1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EA315FF-CAFC-9840-9C95-99E4842960CF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7B5C1-5E76-E54A-9854-5E565722E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dung: View, Constraint, Stack, Size Classes </a:t>
            </a:r>
          </a:p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UI </a:t>
            </a:r>
            <a:r>
              <a:rPr lang="en-US" dirty="0" err="1"/>
              <a:t>như</a:t>
            </a:r>
            <a:r>
              <a:rPr lang="en-US" dirty="0"/>
              <a:t> design </a:t>
            </a:r>
            <a:r>
              <a:rPr lang="en-US" dirty="0" err="1"/>
              <a:t>cho</a:t>
            </a:r>
            <a:r>
              <a:rPr lang="en-US" dirty="0"/>
              <a:t> 3 size: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iPhone Portrait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iPhone Landscape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iPad Portrait, Landscape</a:t>
            </a:r>
          </a:p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 </a:t>
            </a:r>
            <a:r>
              <a:rPr lang="en-US" dirty="0" err="1"/>
              <a:t>chứa</a:t>
            </a:r>
            <a:r>
              <a:rPr lang="en-US" dirty="0"/>
              <a:t> cyan, green, yellow, tint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gray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cyan, green, yellow, tint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22% stack.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20pt =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7B447-F9DA-A247-9A11-B31F34902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378" y="939925"/>
            <a:ext cx="1800000" cy="3392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553552-FF25-2B45-A150-27B454B87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8" y="4068988"/>
            <a:ext cx="2918644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440B16-E427-3F47-83E9-B20185A3C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978" y="457200"/>
            <a:ext cx="5162466" cy="40836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0806DF8-D799-7643-B1E8-2C0F0FF25B8F}"/>
              </a:ext>
            </a:extLst>
          </p:cNvPr>
          <p:cNvSpPr/>
          <p:nvPr/>
        </p:nvSpPr>
        <p:spPr>
          <a:xfrm rot="16200000">
            <a:off x="5884978" y="2323863"/>
            <a:ext cx="46800" cy="720000"/>
          </a:xfrm>
          <a:prstGeom prst="rect">
            <a:avLst/>
          </a:prstGeom>
          <a:solidFill>
            <a:srgbClr val="FF00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686643-A838-8F4B-8CA1-E4309F83F6DB}"/>
              </a:ext>
            </a:extLst>
          </p:cNvPr>
          <p:cNvSpPr/>
          <p:nvPr/>
        </p:nvSpPr>
        <p:spPr>
          <a:xfrm rot="16200000">
            <a:off x="5884978" y="1160817"/>
            <a:ext cx="46800" cy="720000"/>
          </a:xfrm>
          <a:prstGeom prst="rect">
            <a:avLst/>
          </a:prstGeom>
          <a:solidFill>
            <a:srgbClr val="FF00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F8116-97CA-F742-B456-28772156BE94}"/>
              </a:ext>
            </a:extLst>
          </p:cNvPr>
          <p:cNvSpPr txBox="1"/>
          <p:nvPr/>
        </p:nvSpPr>
        <p:spPr>
          <a:xfrm>
            <a:off x="5638461" y="2777602"/>
            <a:ext cx="53860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/>
              <a:t>height = 22%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0E1481-548E-7544-9954-13CFE3B5E8A1}"/>
              </a:ext>
            </a:extLst>
          </p:cNvPr>
          <p:cNvSpPr/>
          <p:nvPr/>
        </p:nvSpPr>
        <p:spPr>
          <a:xfrm>
            <a:off x="5349490" y="2709227"/>
            <a:ext cx="1116553" cy="111287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E6E457-3FBE-924B-A14C-CFB6901DCB6A}"/>
              </a:ext>
            </a:extLst>
          </p:cNvPr>
          <p:cNvSpPr txBox="1"/>
          <p:nvPr/>
        </p:nvSpPr>
        <p:spPr>
          <a:xfrm>
            <a:off x="5517171" y="1949678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Full width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911B2-35EC-BA46-8A43-FCC73FDE4729}"/>
              </a:ext>
            </a:extLst>
          </p:cNvPr>
          <p:cNvSpPr txBox="1"/>
          <p:nvPr/>
        </p:nvSpPr>
        <p:spPr>
          <a:xfrm>
            <a:off x="7318090" y="1734234"/>
            <a:ext cx="7809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Width = 300pt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ABA201-15F3-0B4D-AE77-81452FC8C252}"/>
              </a:ext>
            </a:extLst>
          </p:cNvPr>
          <p:cNvSpPr txBox="1"/>
          <p:nvPr/>
        </p:nvSpPr>
        <p:spPr>
          <a:xfrm>
            <a:off x="5548378" y="4877013"/>
            <a:ext cx="7809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Width = 300pt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880D42-51C9-F64A-9F1C-0371CE2C37AB}"/>
              </a:ext>
            </a:extLst>
          </p:cNvPr>
          <p:cNvSpPr/>
          <p:nvPr/>
        </p:nvSpPr>
        <p:spPr>
          <a:xfrm>
            <a:off x="5501578" y="4579792"/>
            <a:ext cx="46800" cy="720000"/>
          </a:xfrm>
          <a:prstGeom prst="rect">
            <a:avLst/>
          </a:prstGeom>
          <a:solidFill>
            <a:srgbClr val="FF00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C21EE5-56B9-714E-AA47-121DEFFF3EFC}"/>
              </a:ext>
            </a:extLst>
          </p:cNvPr>
          <p:cNvSpPr/>
          <p:nvPr/>
        </p:nvSpPr>
        <p:spPr>
          <a:xfrm>
            <a:off x="6380504" y="4579792"/>
            <a:ext cx="46800" cy="720000"/>
          </a:xfrm>
          <a:prstGeom prst="rect">
            <a:avLst/>
          </a:prstGeom>
          <a:solidFill>
            <a:srgbClr val="FF00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8B21DB-8E2D-AE43-A8F5-5CF5D69BB16F}"/>
              </a:ext>
            </a:extLst>
          </p:cNvPr>
          <p:cNvSpPr/>
          <p:nvPr/>
        </p:nvSpPr>
        <p:spPr>
          <a:xfrm>
            <a:off x="7750526" y="4579792"/>
            <a:ext cx="46800" cy="720000"/>
          </a:xfrm>
          <a:prstGeom prst="rect">
            <a:avLst/>
          </a:prstGeom>
          <a:solidFill>
            <a:srgbClr val="FF00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1A79FB-8F57-7142-88EA-52754E32E0D5}"/>
              </a:ext>
            </a:extLst>
          </p:cNvPr>
          <p:cNvSpPr/>
          <p:nvPr/>
        </p:nvSpPr>
        <p:spPr>
          <a:xfrm rot="16200000">
            <a:off x="5949278" y="4120398"/>
            <a:ext cx="46800" cy="720000"/>
          </a:xfrm>
          <a:prstGeom prst="rect">
            <a:avLst/>
          </a:prstGeom>
          <a:solidFill>
            <a:srgbClr val="FF00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869248-44D9-F34A-829A-8F3419AA63A0}"/>
              </a:ext>
            </a:extLst>
          </p:cNvPr>
          <p:cNvSpPr/>
          <p:nvPr/>
        </p:nvSpPr>
        <p:spPr>
          <a:xfrm rot="16200000">
            <a:off x="7654690" y="991204"/>
            <a:ext cx="46800" cy="720000"/>
          </a:xfrm>
          <a:prstGeom prst="rect">
            <a:avLst/>
          </a:prstGeom>
          <a:solidFill>
            <a:srgbClr val="FF00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624D89-DA3E-3B43-944B-8A90269D1FA3}"/>
              </a:ext>
            </a:extLst>
          </p:cNvPr>
          <p:cNvSpPr/>
          <p:nvPr/>
        </p:nvSpPr>
        <p:spPr>
          <a:xfrm>
            <a:off x="7088212" y="1539379"/>
            <a:ext cx="46800" cy="720000"/>
          </a:xfrm>
          <a:prstGeom prst="rect">
            <a:avLst/>
          </a:prstGeom>
          <a:solidFill>
            <a:srgbClr val="FF00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F02454-AC7F-9D4D-9269-63A47B6C114D}"/>
              </a:ext>
            </a:extLst>
          </p:cNvPr>
          <p:cNvSpPr/>
          <p:nvPr/>
        </p:nvSpPr>
        <p:spPr>
          <a:xfrm>
            <a:off x="8222488" y="1539379"/>
            <a:ext cx="46800" cy="720000"/>
          </a:xfrm>
          <a:prstGeom prst="rect">
            <a:avLst/>
          </a:prstGeom>
          <a:solidFill>
            <a:srgbClr val="FF00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F902B9-510D-4A47-88AF-F43430D8A8E9}"/>
              </a:ext>
            </a:extLst>
          </p:cNvPr>
          <p:cNvSpPr/>
          <p:nvPr/>
        </p:nvSpPr>
        <p:spPr>
          <a:xfrm>
            <a:off x="11055524" y="1539379"/>
            <a:ext cx="46800" cy="720000"/>
          </a:xfrm>
          <a:prstGeom prst="rect">
            <a:avLst/>
          </a:prstGeom>
          <a:solidFill>
            <a:srgbClr val="FF00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083A94-2028-5746-B867-F9998416A28F}"/>
              </a:ext>
            </a:extLst>
          </p:cNvPr>
          <p:cNvSpPr/>
          <p:nvPr/>
        </p:nvSpPr>
        <p:spPr>
          <a:xfrm rot="16200000">
            <a:off x="9587764" y="991204"/>
            <a:ext cx="46800" cy="720000"/>
          </a:xfrm>
          <a:prstGeom prst="rect">
            <a:avLst/>
          </a:prstGeom>
          <a:solidFill>
            <a:srgbClr val="FF00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3AA5E-3B17-6343-8FB7-465271DCD6C0}"/>
              </a:ext>
            </a:extLst>
          </p:cNvPr>
          <p:cNvSpPr/>
          <p:nvPr/>
        </p:nvSpPr>
        <p:spPr>
          <a:xfrm>
            <a:off x="6469436" y="1697400"/>
            <a:ext cx="46800" cy="720000"/>
          </a:xfrm>
          <a:prstGeom prst="rect">
            <a:avLst/>
          </a:prstGeom>
          <a:solidFill>
            <a:srgbClr val="FF00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5A3BCD-5692-5344-A654-9EB7E6C1BD86}"/>
              </a:ext>
            </a:extLst>
          </p:cNvPr>
          <p:cNvSpPr/>
          <p:nvPr/>
        </p:nvSpPr>
        <p:spPr>
          <a:xfrm>
            <a:off x="5302690" y="1697400"/>
            <a:ext cx="46800" cy="720000"/>
          </a:xfrm>
          <a:prstGeom prst="rect">
            <a:avLst/>
          </a:prstGeom>
          <a:solidFill>
            <a:srgbClr val="FF00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9C5238-BE6C-A140-860E-174C475E7D76}"/>
              </a:ext>
            </a:extLst>
          </p:cNvPr>
          <p:cNvSpPr/>
          <p:nvPr/>
        </p:nvSpPr>
        <p:spPr>
          <a:xfrm>
            <a:off x="6423611" y="4492649"/>
            <a:ext cx="1296000" cy="84829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05B5E19-3293-B640-BEEC-AF5EE562849F}"/>
              </a:ext>
            </a:extLst>
          </p:cNvPr>
          <p:cNvSpPr/>
          <p:nvPr/>
        </p:nvSpPr>
        <p:spPr>
          <a:xfrm>
            <a:off x="8294377" y="1379430"/>
            <a:ext cx="2736000" cy="104764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24F0E5-A344-2141-8B9F-2E01FA8A25BE}"/>
              </a:ext>
            </a:extLst>
          </p:cNvPr>
          <p:cNvSpPr txBox="1"/>
          <p:nvPr/>
        </p:nvSpPr>
        <p:spPr>
          <a:xfrm>
            <a:off x="6808089" y="4749841"/>
            <a:ext cx="53860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/>
              <a:t>height = 22%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AE1AC0-EDA5-FB48-A88A-CCBA0919115A}"/>
              </a:ext>
            </a:extLst>
          </p:cNvPr>
          <p:cNvSpPr txBox="1"/>
          <p:nvPr/>
        </p:nvSpPr>
        <p:spPr>
          <a:xfrm>
            <a:off x="9389387" y="2264421"/>
            <a:ext cx="53860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/>
              <a:t>height = 22%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A265AA-2F86-C54A-B5A1-D1D52A945D9D}"/>
              </a:ext>
            </a:extLst>
          </p:cNvPr>
          <p:cNvSpPr/>
          <p:nvPr/>
        </p:nvSpPr>
        <p:spPr>
          <a:xfrm rot="16200000">
            <a:off x="2184906" y="5051509"/>
            <a:ext cx="46800" cy="720000"/>
          </a:xfrm>
          <a:prstGeom prst="rect">
            <a:avLst/>
          </a:prstGeom>
          <a:solidFill>
            <a:srgbClr val="FF0000">
              <a:alpha val="66000"/>
            </a:srgbClr>
          </a:solidFill>
          <a:ln w="1270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96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EDFE5A-128A-0145-A645-4AAA16EA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Setting General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CD24C8B-D87D-8346-9634-3EB583CB1DE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F27B18-527C-CB41-87AB-95A820EFB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5EF75B-AE65-2945-B6DB-C93E508B9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0"/>
            <a:ext cx="6546850" cy="67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85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EDFE5A-128A-0145-A645-4AAA16EA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Setting Signing &amp; Capabilities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235109-7144-F042-8C73-6C77F337AA2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1826F-B201-754E-85D0-AC8844A06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FF1BA3-F3F4-194A-B28A-C8BFA74C4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237" y="485330"/>
            <a:ext cx="6984515" cy="58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88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EDFE5A-128A-0145-A645-4AAA16EA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Setting</a:t>
            </a:r>
            <a:br>
              <a:rPr lang="en-US" dirty="0"/>
            </a:br>
            <a:r>
              <a:rPr lang="en-US" dirty="0"/>
              <a:t>Info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3868101-6C5D-9641-B50F-43D6528523F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A25CD-BE96-AE41-85ED-86A4D1BA2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1A5444-FD83-6545-8694-D641C3BE3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612" y="298331"/>
            <a:ext cx="7039516" cy="626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EDFE5A-128A-0145-A645-4AAA16EA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Setting</a:t>
            </a:r>
            <a:br>
              <a:rPr lang="en-US" dirty="0"/>
            </a:br>
            <a:r>
              <a:rPr lang="en-US" dirty="0"/>
              <a:t>Build Settings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BFEFF4C-760F-194F-A81B-3277942CB1A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4E5B6-0FF9-BC42-98A5-6879586E2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9E239-5393-1E45-A695-29B996C9D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612" y="0"/>
            <a:ext cx="6549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66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EDFE5A-128A-0145-A645-4AAA16EA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Setting</a:t>
            </a:r>
            <a:br>
              <a:rPr lang="en-US" dirty="0"/>
            </a:br>
            <a:r>
              <a:rPr lang="en-US" dirty="0"/>
              <a:t>Build Phases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6E9A978-F1FB-F346-BD94-CAA1FA037A7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6051" b="6051"/>
          <a:stretch>
            <a:fillRect/>
          </a:stretch>
        </p:blipFill>
        <p:spPr>
          <a:xfrm>
            <a:off x="4943062" y="0"/>
            <a:ext cx="7248938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980B7-9485-0D4F-BBE0-8AB3391E0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Explicit Target Dependencies: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Target (</a:t>
            </a:r>
            <a:r>
              <a:rPr lang="en-US" dirty="0" err="1"/>
              <a:t>khác</a:t>
            </a:r>
            <a:r>
              <a:rPr lang="en-US" dirty="0"/>
              <a:t>)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build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build Target </a:t>
            </a:r>
            <a:r>
              <a:rPr lang="en-US" dirty="0" err="1"/>
              <a:t>này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Source Swift </a:t>
            </a:r>
            <a:r>
              <a:rPr lang="en-US" dirty="0" err="1"/>
              <a:t>của</a:t>
            </a:r>
            <a:r>
              <a:rPr lang="en-US" dirty="0"/>
              <a:t> Target.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library </a:t>
            </a:r>
            <a:r>
              <a:rPr lang="en-US" dirty="0" err="1"/>
              <a:t>cần</a:t>
            </a:r>
            <a:r>
              <a:rPr lang="en-US" dirty="0"/>
              <a:t> link.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Resource file (</a:t>
            </a:r>
            <a:r>
              <a:rPr lang="en-US" dirty="0" err="1"/>
              <a:t>plist</a:t>
            </a:r>
            <a:r>
              <a:rPr lang="en-US" dirty="0"/>
              <a:t>, </a:t>
            </a:r>
            <a:r>
              <a:rPr lang="en-US" dirty="0" err="1"/>
              <a:t>xib</a:t>
            </a:r>
            <a:r>
              <a:rPr lang="en-US" dirty="0"/>
              <a:t>, storyboard,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9DA894-F11E-E04F-83D3-A1C0FEA4FEFF}"/>
              </a:ext>
            </a:extLst>
          </p:cNvPr>
          <p:cNvSpPr/>
          <p:nvPr/>
        </p:nvSpPr>
        <p:spPr>
          <a:xfrm>
            <a:off x="6858032" y="537902"/>
            <a:ext cx="349883" cy="213224"/>
          </a:xfrm>
          <a:prstGeom prst="roundRect">
            <a:avLst>
              <a:gd name="adj" fmla="val 2582"/>
            </a:avLst>
          </a:prstGeom>
          <a:solidFill>
            <a:srgbClr val="00B050">
              <a:alpha val="46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762772-1601-FA4F-B083-A37102573BCD}"/>
              </a:ext>
            </a:extLst>
          </p:cNvPr>
          <p:cNvSpPr/>
          <p:nvPr/>
        </p:nvSpPr>
        <p:spPr>
          <a:xfrm>
            <a:off x="6858031" y="2522318"/>
            <a:ext cx="349883" cy="213224"/>
          </a:xfrm>
          <a:prstGeom prst="roundRect">
            <a:avLst>
              <a:gd name="adj" fmla="val 2582"/>
            </a:avLst>
          </a:prstGeom>
          <a:solidFill>
            <a:srgbClr val="00B050">
              <a:alpha val="46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153A15B-461C-1E49-A75B-DA5AC78BDE02}"/>
              </a:ext>
            </a:extLst>
          </p:cNvPr>
          <p:cNvSpPr/>
          <p:nvPr/>
        </p:nvSpPr>
        <p:spPr>
          <a:xfrm>
            <a:off x="6858031" y="3081650"/>
            <a:ext cx="349883" cy="213224"/>
          </a:xfrm>
          <a:prstGeom prst="roundRect">
            <a:avLst>
              <a:gd name="adj" fmla="val 2582"/>
            </a:avLst>
          </a:prstGeom>
          <a:solidFill>
            <a:srgbClr val="00B050">
              <a:alpha val="46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B6233CF-6342-304C-8CCE-55808ACC9798}"/>
              </a:ext>
            </a:extLst>
          </p:cNvPr>
          <p:cNvSpPr/>
          <p:nvPr/>
        </p:nvSpPr>
        <p:spPr>
          <a:xfrm>
            <a:off x="6858031" y="5185930"/>
            <a:ext cx="349883" cy="213224"/>
          </a:xfrm>
          <a:prstGeom prst="roundRect">
            <a:avLst>
              <a:gd name="adj" fmla="val 2582"/>
            </a:avLst>
          </a:prstGeom>
          <a:solidFill>
            <a:srgbClr val="00B050">
              <a:alpha val="46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9448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716CD6-79F6-0C48-A842-B0B69DCBB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5B09F4-0FD9-214E-874B-71A74CB6C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Hello World</a:t>
            </a:r>
          </a:p>
          <a:p>
            <a:pPr marL="342900" indent="-342900">
              <a:buFontTx/>
              <a:buChar char="-"/>
            </a:pPr>
            <a:r>
              <a:rPr lang="en-US" dirty="0"/>
              <a:t>Run/Debug on Simulator</a:t>
            </a:r>
          </a:p>
          <a:p>
            <a:pPr marL="342900" indent="-342900">
              <a:buFontTx/>
              <a:buChar char="-"/>
            </a:pPr>
            <a:r>
              <a:rPr lang="en-US" dirty="0"/>
              <a:t>Some common Settings in XCode</a:t>
            </a:r>
          </a:p>
          <a:p>
            <a:pPr marL="342900" indent="-342900">
              <a:buFontTx/>
              <a:buChar char="-"/>
            </a:pPr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3932201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389C65-7268-0747-BA83-4EE0738DA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XCode – Hello World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2CEC69-9360-D544-A069-D2C2A3C814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81600" cy="298614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02E2E1-1275-3545-80A0-A47AD7E04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3668744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Target</a:t>
            </a:r>
            <a:r>
              <a:rPr lang="en-US" sz="2400" dirty="0"/>
              <a:t>: Module </a:t>
            </a:r>
            <a:r>
              <a:rPr lang="en-US" sz="2400" dirty="0" err="1"/>
              <a:t>độc</a:t>
            </a:r>
            <a:r>
              <a:rPr lang="en-US" sz="2400" dirty="0"/>
              <a:t> </a:t>
            </a:r>
            <a:r>
              <a:rPr lang="en-US" sz="2400" dirty="0" err="1"/>
              <a:t>lập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link </a:t>
            </a:r>
            <a:r>
              <a:rPr lang="en-US" sz="2400" dirty="0" err="1"/>
              <a:t>trong</a:t>
            </a:r>
            <a:r>
              <a:rPr lang="en-US" sz="2400" dirty="0"/>
              <a:t> project.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Playground</a:t>
            </a:r>
            <a:r>
              <a:rPr lang="en-US" sz="2400" dirty="0"/>
              <a:t>: </a:t>
            </a:r>
            <a:r>
              <a:rPr lang="en-US" sz="2400" dirty="0" err="1"/>
              <a:t>Môi</a:t>
            </a:r>
            <a:r>
              <a:rPr lang="en-US" sz="2400" dirty="0"/>
              <a:t> </a:t>
            </a:r>
            <a:r>
              <a:rPr lang="en-US" sz="2400" dirty="0" err="1"/>
              <a:t>trường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execute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đoạn</a:t>
            </a:r>
            <a:r>
              <a:rPr lang="en-US" sz="2400" dirty="0"/>
              <a:t> script swift.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Project</a:t>
            </a:r>
            <a:r>
              <a:rPr lang="en-US" sz="2400" dirty="0"/>
              <a:t>: Project 👈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Package</a:t>
            </a:r>
            <a:r>
              <a:rPr lang="en-US" sz="2400" dirty="0"/>
              <a:t>: Swift Package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đóng</a:t>
            </a:r>
            <a:r>
              <a:rPr lang="en-US" sz="2400" dirty="0"/>
              <a:t> </a:t>
            </a:r>
            <a:r>
              <a:rPr lang="en-US" sz="2400" dirty="0" err="1"/>
              <a:t>gói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phối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SPM.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Workspace</a:t>
            </a:r>
            <a:r>
              <a:rPr lang="en-US" sz="2400" dirty="0"/>
              <a:t>: </a:t>
            </a:r>
            <a:r>
              <a:rPr lang="en-US" sz="2400" dirty="0" err="1"/>
              <a:t>Chứa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project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nhau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2056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389C65-7268-0747-BA83-4EE0738DA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XCode – Hello World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46B129-1C21-504F-898A-F70A5B0FB9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4319" r="4319"/>
          <a:stretch/>
        </p:blipFill>
        <p:spPr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5F910-6D3F-4444-9B1B-22F3E08B7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Chọn</a:t>
            </a:r>
            <a:r>
              <a:rPr lang="en-US" dirty="0"/>
              <a:t> platform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Template App iOS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(1 </a:t>
            </a:r>
            <a:r>
              <a:rPr lang="en-US" dirty="0" err="1"/>
              <a:t>splashscreen</a:t>
            </a:r>
            <a:r>
              <a:rPr lang="en-US" dirty="0"/>
              <a:t>, 1 view blank)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Dynamic Library,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IPA,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runtime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Static Library,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compile time.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Graphic APIs,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OpenGL, DirectX,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E14862-B7AC-8E4C-80E1-022E97DD7561}"/>
              </a:ext>
            </a:extLst>
          </p:cNvPr>
          <p:cNvSpPr/>
          <p:nvPr/>
        </p:nvSpPr>
        <p:spPr>
          <a:xfrm>
            <a:off x="5183188" y="1314452"/>
            <a:ext cx="4349694" cy="342735"/>
          </a:xfrm>
          <a:prstGeom prst="roundRect">
            <a:avLst/>
          </a:prstGeom>
          <a:solidFill>
            <a:srgbClr val="00B050">
              <a:alpha val="14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9CAEF4-B73C-E645-B273-924FFAB4DB58}"/>
              </a:ext>
            </a:extLst>
          </p:cNvPr>
          <p:cNvSpPr/>
          <p:nvPr/>
        </p:nvSpPr>
        <p:spPr>
          <a:xfrm>
            <a:off x="5183188" y="1926983"/>
            <a:ext cx="1217612" cy="873367"/>
          </a:xfrm>
          <a:prstGeom prst="roundRect">
            <a:avLst/>
          </a:prstGeom>
          <a:solidFill>
            <a:srgbClr val="00B050">
              <a:alpha val="14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947AAB7-D5EA-5B48-A65A-E51C48951940}"/>
              </a:ext>
            </a:extLst>
          </p:cNvPr>
          <p:cNvSpPr/>
          <p:nvPr/>
        </p:nvSpPr>
        <p:spPr>
          <a:xfrm>
            <a:off x="5197475" y="4236795"/>
            <a:ext cx="1203325" cy="873367"/>
          </a:xfrm>
          <a:prstGeom prst="roundRect">
            <a:avLst/>
          </a:prstGeom>
          <a:solidFill>
            <a:srgbClr val="00B050">
              <a:alpha val="14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1A83C9B-B7B2-674C-A829-D53B30BE9754}"/>
              </a:ext>
            </a:extLst>
          </p:cNvPr>
          <p:cNvSpPr/>
          <p:nvPr/>
        </p:nvSpPr>
        <p:spPr>
          <a:xfrm>
            <a:off x="6472241" y="4236794"/>
            <a:ext cx="1085850" cy="873367"/>
          </a:xfrm>
          <a:prstGeom prst="roundRect">
            <a:avLst/>
          </a:prstGeom>
          <a:solidFill>
            <a:srgbClr val="00B050">
              <a:alpha val="14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4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E21672C-306E-7D4A-AAE7-830D56BFE8D9}"/>
              </a:ext>
            </a:extLst>
          </p:cNvPr>
          <p:cNvSpPr/>
          <p:nvPr/>
        </p:nvSpPr>
        <p:spPr>
          <a:xfrm>
            <a:off x="7629532" y="4236794"/>
            <a:ext cx="1085850" cy="873367"/>
          </a:xfrm>
          <a:prstGeom prst="roundRect">
            <a:avLst/>
          </a:prstGeom>
          <a:solidFill>
            <a:srgbClr val="00B050">
              <a:alpha val="14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57315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5026E-F7E3-5346-A2BB-2161900F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XCode – Hello World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40F427DF-FEBF-B947-AC18-AB4142929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214813"/>
            <a:ext cx="6172200" cy="441884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05CDC-5CB1-9443-B85C-8E4EED9F4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14E386E-B912-D24B-B398-4F3C052EEA4D}"/>
              </a:ext>
            </a:extLst>
          </p:cNvPr>
          <p:cNvSpPr/>
          <p:nvPr/>
        </p:nvSpPr>
        <p:spPr>
          <a:xfrm>
            <a:off x="10053712" y="2560027"/>
            <a:ext cx="349883" cy="213224"/>
          </a:xfrm>
          <a:prstGeom prst="roundRect">
            <a:avLst>
              <a:gd name="adj" fmla="val 2582"/>
            </a:avLst>
          </a:prstGeom>
          <a:solidFill>
            <a:srgbClr val="00B050">
              <a:alpha val="46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3BF74D5-2D1E-6D4D-94B0-3442EE662805}"/>
              </a:ext>
            </a:extLst>
          </p:cNvPr>
          <p:cNvSpPr/>
          <p:nvPr/>
        </p:nvSpPr>
        <p:spPr>
          <a:xfrm>
            <a:off x="10053711" y="2810837"/>
            <a:ext cx="349883" cy="213224"/>
          </a:xfrm>
          <a:prstGeom prst="roundRect">
            <a:avLst>
              <a:gd name="adj" fmla="val 2582"/>
            </a:avLst>
          </a:prstGeom>
          <a:solidFill>
            <a:srgbClr val="00B050">
              <a:alpha val="46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C9333EE-5DAE-8148-ADA2-11FA4FB5198B}"/>
              </a:ext>
            </a:extLst>
          </p:cNvPr>
          <p:cNvSpPr/>
          <p:nvPr/>
        </p:nvSpPr>
        <p:spPr>
          <a:xfrm>
            <a:off x="10053709" y="3278763"/>
            <a:ext cx="349883" cy="213224"/>
          </a:xfrm>
          <a:prstGeom prst="roundRect">
            <a:avLst>
              <a:gd name="adj" fmla="val 2582"/>
            </a:avLst>
          </a:prstGeom>
          <a:solidFill>
            <a:srgbClr val="00B050">
              <a:alpha val="46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F5336C3-85F9-294F-BF63-94DF50B58AC4}"/>
              </a:ext>
            </a:extLst>
          </p:cNvPr>
          <p:cNvSpPr/>
          <p:nvPr/>
        </p:nvSpPr>
        <p:spPr>
          <a:xfrm>
            <a:off x="10053710" y="3579237"/>
            <a:ext cx="349883" cy="213224"/>
          </a:xfrm>
          <a:prstGeom prst="roundRect">
            <a:avLst>
              <a:gd name="adj" fmla="val 2582"/>
            </a:avLst>
          </a:prstGeom>
          <a:solidFill>
            <a:srgbClr val="00B050">
              <a:alpha val="46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6FCA85-3E90-3B41-8B9A-A21B3C4E6C35}"/>
              </a:ext>
            </a:extLst>
          </p:cNvPr>
          <p:cNvSpPr/>
          <p:nvPr/>
        </p:nvSpPr>
        <p:spPr>
          <a:xfrm>
            <a:off x="8796144" y="3856582"/>
            <a:ext cx="349883" cy="530898"/>
          </a:xfrm>
          <a:prstGeom prst="roundRect">
            <a:avLst>
              <a:gd name="adj" fmla="val 2582"/>
            </a:avLst>
          </a:prstGeom>
          <a:solidFill>
            <a:srgbClr val="00B050">
              <a:alpha val="46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87475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EB6C65F-8298-C94F-8783-D752CFCDA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653" y="71441"/>
            <a:ext cx="9663184" cy="67865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F30879-0495-C541-A34B-E8AC050C74D9}"/>
              </a:ext>
            </a:extLst>
          </p:cNvPr>
          <p:cNvSpPr/>
          <p:nvPr/>
        </p:nvSpPr>
        <p:spPr>
          <a:xfrm>
            <a:off x="1900236" y="628654"/>
            <a:ext cx="2400301" cy="1671637"/>
          </a:xfrm>
          <a:prstGeom prst="rect">
            <a:avLst/>
          </a:prstGeom>
          <a:noFill/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en-US" dirty="0">
                <a:highlight>
                  <a:srgbClr val="008000"/>
                </a:highlight>
              </a:rPr>
              <a:t>Source &amp; Assets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AFAF4F-489E-FD4F-88E4-C510BBBC554F}"/>
              </a:ext>
            </a:extLst>
          </p:cNvPr>
          <p:cNvSpPr/>
          <p:nvPr/>
        </p:nvSpPr>
        <p:spPr>
          <a:xfrm>
            <a:off x="1900238" y="2357444"/>
            <a:ext cx="2400300" cy="1557336"/>
          </a:xfrm>
          <a:prstGeom prst="rect">
            <a:avLst/>
          </a:prstGeom>
          <a:noFill/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en-US" dirty="0">
                <a:highlight>
                  <a:srgbClr val="008000"/>
                </a:highlight>
              </a:rPr>
              <a:t>SPM’s Packages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FEDC99-B0B0-3B40-BA94-9646CA34B4D1}"/>
              </a:ext>
            </a:extLst>
          </p:cNvPr>
          <p:cNvSpPr/>
          <p:nvPr/>
        </p:nvSpPr>
        <p:spPr>
          <a:xfrm>
            <a:off x="4386192" y="1695454"/>
            <a:ext cx="1128784" cy="2219326"/>
          </a:xfrm>
          <a:prstGeom prst="rect">
            <a:avLst/>
          </a:prstGeom>
          <a:noFill/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highlight>
                  <a:srgbClr val="008000"/>
                </a:highlight>
              </a:rPr>
              <a:t>Targets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3EFFE1-CB65-5044-8850-DCDB234CB23C}"/>
              </a:ext>
            </a:extLst>
          </p:cNvPr>
          <p:cNvSpPr/>
          <p:nvPr/>
        </p:nvSpPr>
        <p:spPr>
          <a:xfrm>
            <a:off x="6453186" y="750098"/>
            <a:ext cx="5581649" cy="714374"/>
          </a:xfrm>
          <a:prstGeom prst="rect">
            <a:avLst/>
          </a:prstGeom>
          <a:noFill/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highlight>
                  <a:srgbClr val="008000"/>
                </a:highlight>
              </a:rPr>
              <a:t>Target Setting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E51478-1BC3-064C-A852-C16CB0E253F4}"/>
              </a:ext>
            </a:extLst>
          </p:cNvPr>
          <p:cNvSpPr/>
          <p:nvPr/>
        </p:nvSpPr>
        <p:spPr>
          <a:xfrm>
            <a:off x="157163" y="71440"/>
            <a:ext cx="11877673" cy="342901"/>
          </a:xfrm>
          <a:prstGeom prst="rect">
            <a:avLst/>
          </a:prstGeom>
          <a:noFill/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highlight>
                  <a:srgbClr val="008000"/>
                </a:highlight>
              </a:rPr>
              <a:t>Deploy + Scheme + Simulator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4A5B3D1E-4DEB-234F-9735-8B0B27E80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73699" y="2945233"/>
            <a:ext cx="5976145" cy="1314420"/>
          </a:xfrm>
        </p:spPr>
        <p:txBody>
          <a:bodyPr>
            <a:noAutofit/>
          </a:bodyPr>
          <a:lstStyle/>
          <a:p>
            <a:r>
              <a:rPr lang="en-US" sz="4800" dirty="0"/>
              <a:t>XCode Views</a:t>
            </a:r>
          </a:p>
        </p:txBody>
      </p:sp>
    </p:spTree>
    <p:extLst>
      <p:ext uri="{BB962C8B-B14F-4D97-AF65-F5344CB8AC3E}">
        <p14:creationId xmlns:p14="http://schemas.microsoft.com/office/powerpoint/2010/main" val="319416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683C3A-8965-D947-93DD-7975F53A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UI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15E58-C563-D345-8138-928602152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42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BC43A2-AE13-0F48-B183-CCE333AF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/>
              <a:t>File Templates</a:t>
            </a:r>
            <a:br>
              <a:rPr lang="en-US" dirty="0"/>
            </a:br>
            <a:r>
              <a:rPr lang="en-US" sz="3600" dirty="0"/>
              <a:t>File &gt; New &gt; File…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B62CA2-F6B6-F847-AA77-D9ADDE6ADA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133098"/>
            <a:ext cx="5181600" cy="3736391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D91BF39-10BF-CA40-A091-5B6B4AB75C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Cocoa Touch Class</a:t>
            </a:r>
            <a:r>
              <a:rPr lang="en-US" dirty="0"/>
              <a:t>: Template View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UIKit</a:t>
            </a:r>
            <a:r>
              <a:rPr lang="en-US" dirty="0"/>
              <a:t> framework</a:t>
            </a:r>
          </a:p>
          <a:p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SwiftUI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View</a:t>
            </a:r>
            <a:r>
              <a:rPr lang="en-US" dirty="0"/>
              <a:t>: Template View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SwiftUI</a:t>
            </a:r>
            <a:r>
              <a:rPr lang="en-US" dirty="0"/>
              <a:t> framework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Swift File</a:t>
            </a:r>
            <a:r>
              <a:rPr lang="en-US" dirty="0"/>
              <a:t>: Empty swift file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4F9EE9-6D5A-564B-9A88-889AAE176639}"/>
              </a:ext>
            </a:extLst>
          </p:cNvPr>
          <p:cNvSpPr/>
          <p:nvPr/>
        </p:nvSpPr>
        <p:spPr>
          <a:xfrm>
            <a:off x="1062037" y="2830515"/>
            <a:ext cx="823913" cy="82391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40E64A-F4A1-2C48-904A-493B5667C59A}"/>
              </a:ext>
            </a:extLst>
          </p:cNvPr>
          <p:cNvSpPr/>
          <p:nvPr/>
        </p:nvSpPr>
        <p:spPr>
          <a:xfrm>
            <a:off x="2009774" y="2830515"/>
            <a:ext cx="823913" cy="82391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BE3CF6-1B47-FA47-8C1A-D60FA4AA048F}"/>
              </a:ext>
            </a:extLst>
          </p:cNvPr>
          <p:cNvSpPr/>
          <p:nvPr/>
        </p:nvSpPr>
        <p:spPr>
          <a:xfrm>
            <a:off x="1062037" y="4616451"/>
            <a:ext cx="823913" cy="82391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923212-9B56-2F4D-9215-4CE381803B35}"/>
              </a:ext>
            </a:extLst>
          </p:cNvPr>
          <p:cNvSpPr/>
          <p:nvPr/>
        </p:nvSpPr>
        <p:spPr>
          <a:xfrm>
            <a:off x="2009774" y="4616450"/>
            <a:ext cx="823913" cy="82391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C7BEEFD-F7C0-DD42-8101-E68086ADC522}"/>
              </a:ext>
            </a:extLst>
          </p:cNvPr>
          <p:cNvSpPr/>
          <p:nvPr/>
        </p:nvSpPr>
        <p:spPr>
          <a:xfrm>
            <a:off x="2971799" y="4616449"/>
            <a:ext cx="823913" cy="82391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44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2844</TotalTime>
  <Words>747</Words>
  <Application>Microsoft Macintosh PowerPoint</Application>
  <PresentationFormat>Widescreen</PresentationFormat>
  <Paragraphs>209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Office Theme</vt:lpstr>
      <vt:lpstr>PowerPoint Presentation</vt:lpstr>
      <vt:lpstr>DAY #1</vt:lpstr>
      <vt:lpstr>XCode</vt:lpstr>
      <vt:lpstr>XCode – Hello World</vt:lpstr>
      <vt:lpstr>XCode – Hello World</vt:lpstr>
      <vt:lpstr>XCode – Hello World</vt:lpstr>
      <vt:lpstr>XCode Views</vt:lpstr>
      <vt:lpstr>Basic UI</vt:lpstr>
      <vt:lpstr>File Templates File &gt; New &gt; File…</vt:lpstr>
      <vt:lpstr>PowerPoint Presentation</vt:lpstr>
      <vt:lpstr>Control Library</vt:lpstr>
      <vt:lpstr>Design Mode</vt:lpstr>
      <vt:lpstr>Layout View</vt:lpstr>
      <vt:lpstr>Add Constraint</vt:lpstr>
      <vt:lpstr>Constraint Type</vt:lpstr>
      <vt:lpstr>@IBOutlet, @IBAction</vt:lpstr>
      <vt:lpstr>Profiles</vt:lpstr>
      <vt:lpstr>Provisioning Profile</vt:lpstr>
      <vt:lpstr>Team Roles in Apple Developer Program Certificates, Identifiers &amp; Profiles</vt:lpstr>
      <vt:lpstr>Thực hành #1</vt:lpstr>
      <vt:lpstr>Common Setting General</vt:lpstr>
      <vt:lpstr>Common Setting Signing &amp; Capabilities</vt:lpstr>
      <vt:lpstr>Common Setting Info</vt:lpstr>
      <vt:lpstr>Common Setting Build Settings</vt:lpstr>
      <vt:lpstr>Common Setting Build Phases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Trung Nguyễn</dc:creator>
  <cp:lastModifiedBy>Trung Nguyễn</cp:lastModifiedBy>
  <cp:revision>101</cp:revision>
  <dcterms:created xsi:type="dcterms:W3CDTF">2022-10-08T02:59:48Z</dcterms:created>
  <dcterms:modified xsi:type="dcterms:W3CDTF">2022-10-10T02:24:39Z</dcterms:modified>
</cp:coreProperties>
</file>